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0" r:id="rId26"/>
    <p:sldId id="286" r:id="rId27"/>
    <p:sldId id="288" r:id="rId28"/>
    <p:sldId id="289" r:id="rId29"/>
    <p:sldId id="287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1" r:id="rId39"/>
    <p:sldId id="299" r:id="rId40"/>
    <p:sldId id="300" r:id="rId41"/>
    <p:sldId id="302" r:id="rId42"/>
    <p:sldId id="303" r:id="rId43"/>
    <p:sldId id="30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73C0-F410-4905-BE29-9FA8B27DCF8F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4352A-91F3-4974-A8BA-4D4CD2746A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C95F1-C058-39C0-49D9-DCF4FE794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DC6AFD-8327-92D1-19F7-76756AEDC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25CCC-6E7E-4456-5FE5-C0AAC637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B4F-2B8C-4A24-986F-DFA102725427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37098-C653-CF67-6DCF-4F274C88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20EAB-D983-7FCF-BDED-E354D7C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7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A074F-5756-FBDD-444D-E4C859F6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D9279C-3F83-0AB1-3E31-20634FDBF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D6C16-8F74-46B6-E6EA-5E6D02EC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72DF-5693-40BB-9A6B-825C6E12BE61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66919-D49C-A7ED-64BC-3C1A6871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47889-5029-0768-964B-F97426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44CA76-B080-8388-8814-D2392393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AC0B1-8259-442C-8A57-BD21DD4D4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7FEDE-6AE5-BF04-473B-2CC8A82B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84D0-3713-4FD8-BC51-DBC748927E59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F185C-46F6-4847-6AB2-38E33905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1EEC1-5F73-B3BF-76B0-B01E7024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7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C9AC0-BD3A-C821-CF42-31CB5AA0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6C365-5441-6563-7071-12553B1B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EA50-1FB2-FB9D-93A7-9E4E7BA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1909-AEB0-42B6-91DF-D26CEB3971B9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977F3-917E-E6E0-7044-A10E68AA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20417-A02E-AC39-3D0E-45A288BA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4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BAB75-FD14-8C17-FF03-33B92935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611A9-7D8C-F82A-D51B-F2712D1C0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0E75A-BF83-AAA0-A0D1-7641D0D1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F64A0-A714-4754-9167-53465E4C2661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08FA1-E5F7-3383-78F0-0B631813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DD09B-1A6D-9AD7-E2F2-0741A452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4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6DA0C-5163-FEAE-5A54-0ACA8841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1B801-C969-FCA1-CA14-5930FA400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43CDDE-8795-D334-8F74-8DDA21614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6A430-DDEF-E632-0A95-DEB9FF84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3F441-A623-4039-AB39-E36252E8E1E5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F64A4F-B765-F435-7A21-21E2E529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E38A6-9EB8-96E0-BE0C-5ADE53BD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9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1C386-A107-60F3-E598-95B16989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49291-3814-48B9-2BD6-48D2671E2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940B9-0BF0-BC2D-2655-AF7E87895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F0FE4-5F5D-F5FC-7E9C-9C53D2D82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EC868D-85A1-4ECB-781C-5518112F3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C91379-DFAA-91ED-0238-08B49EA7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6BAE-05D5-4CFA-AD7D-BE09D767EE96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87618A-444D-44C7-B6DE-354B13E4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526079-4B8F-6E2A-43BB-FB55FEB1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D9D38-D79F-25E4-1054-D5C5EB96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A963C-4FCC-3F51-A5B1-5A78994C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5B2E-BA3A-4DBF-BE3E-329BDA0C12F6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6A9A32-D4EC-97EC-CD7F-520225D5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DD489-AB32-1980-9875-47861BB7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4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CDE632-F08B-EC50-CDA1-7BF04E0F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157B-5961-45BC-9AA5-9B6BBC7E5962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7EBE5F-B1EC-D3ED-FBDC-FD2FEC4C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D231C-0920-3638-19C8-6C606E5F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5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3EAB2-9978-6611-E7BE-C35C0D90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E0CC2-70DC-C9F1-4FE4-BBCC2129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BF24C0-43F4-0822-5C7A-B10436412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E73C71-9E45-3802-0C2A-9EC6092D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1145-17EF-4D65-A9A3-5622CD7DFC0F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144C89-8CF1-53B5-0A4D-FD348655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CE591-6680-F33E-AE4D-60E63BF1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9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1F203-0AE6-46BE-567A-05F55222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691F8D-8FDD-4105-CD62-3EC6D11E7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B8900-B070-10B7-A895-A065580B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617C5-7D21-9501-AC2E-1A19237D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D9378-B6F8-4237-95B0-19A046D9F301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CFF574-D896-114E-A54B-D36B3E50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2CC99-5370-3A04-A85A-2B19E76C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2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CB800E-BE36-764B-EF8A-914BEBF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3EC0AC-9B0C-5DC9-CD32-13ADB801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0FAA5-766D-4166-1100-CB127E4AD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3AEDE9-27B0-45F8-9426-BE5403B10304}" type="datetime1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1F710-8D82-0571-0965-8BD5EEB45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88559-A183-9B96-D331-E962B699D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FD3431-EE51-42BC-BE5C-5E04C47BC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5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racle.com/kr/java/technologies/download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6465-C7CD-7444-4F9A-C55F557F8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 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79095C-2FAF-AE87-5042-661B9E13C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노찬희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70203-F210-2A26-182C-C70595FC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5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A9EB-9E7B-D1D6-2533-E6398C3A5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14529-9C11-FAE2-025E-F926572F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환경 변수 대화상자가 나타나면 시스템 변수에서 새로 만들기 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10242" name="Picture 2" descr="JAVA_HOME 환경 변수 등록2">
            <a:extLst>
              <a:ext uri="{FF2B5EF4-FFF2-40B4-BE49-F238E27FC236}">
                <a16:creationId xmlns:a16="http://schemas.microsoft.com/office/drawing/2014/main" id="{6FCB0E32-A1C0-1878-FA04-934D439A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91" y="1876507"/>
            <a:ext cx="4040418" cy="450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42143E-E099-0FAB-B36F-2DD66B8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4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ADD0-E81F-6828-0391-232B8F6F7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DD9BB-A41C-6BAA-AD9C-75291BC8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새 시스템 변수 대화상자가 나타나면 변수 이름에 ‘</a:t>
            </a:r>
            <a:r>
              <a:rPr lang="en-US" altLang="ko-KR" sz="1400" dirty="0"/>
              <a:t>JAVA_HOME’, </a:t>
            </a:r>
            <a:r>
              <a:rPr lang="ko-KR" altLang="en-US" sz="1400" dirty="0"/>
              <a:t>변수 값에 </a:t>
            </a:r>
            <a:r>
              <a:rPr lang="en-US" altLang="ko-KR" sz="1400" dirty="0"/>
              <a:t>JDK</a:t>
            </a:r>
            <a:r>
              <a:rPr lang="ko-KR" altLang="en-US" sz="1400" dirty="0"/>
              <a:t>가 설치된 경로를 입력한다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입력이 완료되면 적용하기 확인버튼을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9218" name="Picture 2" descr="JAVA_HOME 환경 변수 등록3">
            <a:extLst>
              <a:ext uri="{FF2B5EF4-FFF2-40B4-BE49-F238E27FC236}">
                <a16:creationId xmlns:a16="http://schemas.microsoft.com/office/drawing/2014/main" id="{2D127968-813F-F326-5470-2040E40D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1" y="2105559"/>
            <a:ext cx="10225377" cy="264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21B358-253A-79CD-70EA-9B215666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9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0248B-2972-C92F-CE3A-2DA006E5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4BCDF-B50C-1917-7B9E-BC3165B1F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파일 탐색기에서 </a:t>
            </a:r>
            <a:r>
              <a:rPr lang="en-US" altLang="ko-KR" sz="1400" dirty="0"/>
              <a:t>JDK </a:t>
            </a:r>
            <a:r>
              <a:rPr lang="ko-KR" altLang="en-US" sz="1400" dirty="0"/>
              <a:t>설치 폴더를 보면 </a:t>
            </a:r>
            <a:r>
              <a:rPr lang="en-US" altLang="ko-KR" sz="1400" dirty="0"/>
              <a:t>bin </a:t>
            </a:r>
            <a:r>
              <a:rPr lang="ko-KR" altLang="en-US" sz="1400" dirty="0"/>
              <a:t>폴더가 있다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bin </a:t>
            </a:r>
            <a:r>
              <a:rPr lang="ko-KR" altLang="en-US" sz="1400" dirty="0"/>
              <a:t>폴더 안에는 다양한 명령어들이 있는데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대표적으로 자바 소스 파일을 컴파일해주는 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 </a:t>
            </a:r>
            <a:r>
              <a:rPr lang="ko-KR" altLang="en-US" sz="1400" dirty="0"/>
              <a:t>명령어와 </a:t>
            </a:r>
            <a:r>
              <a:rPr lang="ko-KR" altLang="en-US" sz="1400" dirty="0" err="1"/>
              <a:t>컴파일된</a:t>
            </a:r>
            <a:r>
              <a:rPr lang="ko-KR" altLang="en-US" sz="1400" dirty="0"/>
              <a:t> 파일을 실행해주는 </a:t>
            </a:r>
            <a:r>
              <a:rPr lang="en-US" altLang="ko-KR" sz="1400" dirty="0"/>
              <a:t>java </a:t>
            </a:r>
            <a:r>
              <a:rPr lang="ko-KR" altLang="en-US" sz="1400" dirty="0"/>
              <a:t>명령어가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javac</a:t>
            </a:r>
            <a:r>
              <a:rPr lang="ko-KR" altLang="en-US" sz="1400" dirty="0"/>
              <a:t>와 </a:t>
            </a:r>
            <a:r>
              <a:rPr lang="en-US" altLang="ko-KR" sz="1400" dirty="0"/>
              <a:t>java </a:t>
            </a:r>
            <a:r>
              <a:rPr lang="ko-KR" altLang="en-US" sz="1400" dirty="0"/>
              <a:t>명령어는 명령 프롬프트</a:t>
            </a:r>
            <a:r>
              <a:rPr lang="en-US" altLang="ko-KR" sz="1400" dirty="0"/>
              <a:t>(cmd.exe)</a:t>
            </a:r>
            <a:r>
              <a:rPr lang="ko-KR" altLang="en-US" sz="1400" dirty="0"/>
              <a:t>의 명령 라인에서 개발자가 직접 컴파일하고 실행할 때 사용 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문제는 </a:t>
            </a:r>
            <a:r>
              <a:rPr lang="en-US" altLang="ko-KR" sz="1400" dirty="0"/>
              <a:t>bin </a:t>
            </a:r>
            <a:r>
              <a:rPr lang="ko-KR" altLang="en-US" sz="1400" dirty="0"/>
              <a:t>폴더 안에 있기 때문에 다른 폴더에서 실행할 수 없다는 것입니다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다른 폴더에서 실행하려면 다음과 같이 환경 변수 </a:t>
            </a:r>
            <a:r>
              <a:rPr lang="en-US" altLang="ko-KR" sz="1400" dirty="0"/>
              <a:t>Path</a:t>
            </a:r>
            <a:r>
              <a:rPr lang="ko-KR" altLang="en-US" sz="1400" dirty="0"/>
              <a:t>에 </a:t>
            </a:r>
            <a:r>
              <a:rPr lang="en-US" altLang="ko-KR" sz="1400" dirty="0"/>
              <a:t>bin </a:t>
            </a:r>
            <a:r>
              <a:rPr lang="ko-KR" altLang="en-US" sz="1400" dirty="0"/>
              <a:t>폴더를 등록해야 합니다</a:t>
            </a:r>
            <a:r>
              <a:rPr lang="en-US" altLang="ko-KR" sz="1400" dirty="0"/>
              <a:t>. </a:t>
            </a:r>
          </a:p>
        </p:txBody>
      </p:sp>
      <p:pic>
        <p:nvPicPr>
          <p:cNvPr id="8194" name="Picture 2" descr="path 환경 변수 수정">
            <a:extLst>
              <a:ext uri="{FF2B5EF4-FFF2-40B4-BE49-F238E27FC236}">
                <a16:creationId xmlns:a16="http://schemas.microsoft.com/office/drawing/2014/main" id="{DCD3BFD9-B1E8-95C6-81D1-86826682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" y="2914442"/>
            <a:ext cx="10758115" cy="38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2B3B16-E688-0137-D064-962E023A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25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7C22-CE92-8A33-F87D-D55BAAEF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67500-E5A0-3EB0-A1B1-47C1C590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환경 변수</a:t>
            </a:r>
            <a:r>
              <a:rPr lang="en-US" altLang="ko-KR" sz="1400" dirty="0"/>
              <a:t> </a:t>
            </a:r>
            <a:r>
              <a:rPr lang="ko-KR" altLang="en-US" sz="1400" dirty="0"/>
              <a:t>대화상자의 시스템 변</a:t>
            </a:r>
            <a:r>
              <a:rPr lang="en-US" altLang="ko-KR" sz="1400" dirty="0"/>
              <a:t>]</a:t>
            </a:r>
            <a:r>
              <a:rPr lang="ko-KR" altLang="en-US" sz="1400" dirty="0"/>
              <a:t>에서 </a:t>
            </a:r>
            <a:r>
              <a:rPr lang="en-US" altLang="ko-KR" sz="1400" dirty="0"/>
              <a:t>Path </a:t>
            </a:r>
            <a:r>
              <a:rPr lang="ko-KR" altLang="en-US" sz="1400" dirty="0"/>
              <a:t>환경 변수를 선택하고 편집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7170" name="Picture 2" descr="path 환경 변수 편집">
            <a:extLst>
              <a:ext uri="{FF2B5EF4-FFF2-40B4-BE49-F238E27FC236}">
                <a16:creationId xmlns:a16="http://schemas.microsoft.com/office/drawing/2014/main" id="{31EC20E1-C4BC-DD77-1052-9D8FB330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87" y="1661823"/>
            <a:ext cx="4239025" cy="47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EB7383-D14F-B846-9456-82C84A9E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4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3181-DE00-957C-2886-519EF885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BB599-6DBC-5AE7-57EF-46ADA1F0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환경 변수 편집</a:t>
            </a:r>
            <a:r>
              <a:rPr lang="en-US" altLang="ko-KR" sz="1400" dirty="0"/>
              <a:t> </a:t>
            </a:r>
            <a:r>
              <a:rPr lang="ko-KR" altLang="en-US" sz="1400" dirty="0"/>
              <a:t>대화상자가 나타나면 새로 만들기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 클릭하고 추가된 항목에 직접 ‘</a:t>
            </a:r>
            <a:r>
              <a:rPr lang="en-US" altLang="ko-KR" sz="1400" dirty="0"/>
              <a:t>%JAVA_HOME%\bin’</a:t>
            </a:r>
            <a:r>
              <a:rPr lang="ko-KR" altLang="en-US" sz="1400" dirty="0"/>
              <a:t>을 입력한다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‘%JAVA_HOME%’</a:t>
            </a:r>
            <a:r>
              <a:rPr lang="ko-KR" altLang="en-US" sz="1400" dirty="0"/>
              <a:t>은 </a:t>
            </a:r>
            <a:r>
              <a:rPr lang="en-US" altLang="ko-KR" sz="1400" dirty="0"/>
              <a:t>JAVA_HOME </a:t>
            </a:r>
            <a:r>
              <a:rPr lang="ko-KR" altLang="en-US" sz="1400" dirty="0"/>
              <a:t>환경 변수의 값을 사용한다는 의미다</a:t>
            </a:r>
            <a:r>
              <a:rPr lang="en-US" altLang="ko-KR" sz="1400" dirty="0"/>
              <a:t>. JAVA_HOME</a:t>
            </a:r>
            <a:r>
              <a:rPr lang="ko-KR" altLang="en-US" sz="1400" dirty="0"/>
              <a:t>이 </a:t>
            </a:r>
            <a:r>
              <a:rPr lang="en-US" altLang="ko-KR" sz="1400" dirty="0"/>
              <a:t>C:\ProgramFiles\Java\jdk-21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%JAVA_HOME%\bin</a:t>
            </a:r>
            <a:r>
              <a:rPr lang="ko-KR" altLang="en-US" sz="1400" dirty="0"/>
              <a:t>은 </a:t>
            </a:r>
            <a:r>
              <a:rPr lang="en-US" altLang="ko-KR" sz="1400" dirty="0"/>
              <a:t>C:\ProgramFiles\Java\jdk-21\bin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</a:t>
            </a:r>
          </a:p>
        </p:txBody>
      </p:sp>
      <p:pic>
        <p:nvPicPr>
          <p:cNvPr id="6146" name="Picture 2" descr="path 환경 변수 편집2">
            <a:extLst>
              <a:ext uri="{FF2B5EF4-FFF2-40B4-BE49-F238E27FC236}">
                <a16:creationId xmlns:a16="http://schemas.microsoft.com/office/drawing/2014/main" id="{3FC141DD-F795-C141-EC34-F262BA6B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18" y="1566407"/>
            <a:ext cx="5104163" cy="4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C4C63F-0F71-A865-49C9-C572E586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4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886AB-EBFE-C031-3DE4-83B330E1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6797D-99C1-36C8-8501-686973C71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10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입력을 끝내면 등록된 </a:t>
            </a:r>
            <a:r>
              <a:rPr lang="en-US" altLang="ko-KR" sz="1400" dirty="0"/>
              <a:t>%JAVA_HOME%\bin</a:t>
            </a:r>
            <a:r>
              <a:rPr lang="ko-KR" altLang="en-US" sz="1400" dirty="0"/>
              <a:t>을 선택하고 위로 이동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 클릭해서 첫 번째 항목으로 올려줍니다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첫 번째 항목으로 위치시키는 이유는 명령 라인에서 명령어를 찾을 때</a:t>
            </a:r>
            <a:r>
              <a:rPr lang="en-US" altLang="ko-KR" sz="1400" dirty="0"/>
              <a:t>, Path </a:t>
            </a:r>
            <a:r>
              <a:rPr lang="ko-KR" altLang="en-US" sz="1400" dirty="0"/>
              <a:t>환경 변수에 등록된 순서대로 찾기 때문이다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만약 </a:t>
            </a:r>
            <a:r>
              <a:rPr lang="en-US" altLang="ko-KR" sz="1400" dirty="0"/>
              <a:t>%JAVA_HOME%\bin</a:t>
            </a:r>
            <a:r>
              <a:rPr lang="ko-KR" altLang="en-US" sz="1400" dirty="0"/>
              <a:t>보다 먼저 등록된 폴더에 </a:t>
            </a:r>
            <a:r>
              <a:rPr lang="en-US" altLang="ko-KR" sz="1400" dirty="0"/>
              <a:t>java </a:t>
            </a:r>
            <a:r>
              <a:rPr lang="ko-KR" altLang="en-US" sz="1400" dirty="0"/>
              <a:t>명령어가 있다면 다른 버전의 </a:t>
            </a:r>
            <a:r>
              <a:rPr lang="en-US" altLang="ko-KR" sz="1400" dirty="0"/>
              <a:t>java </a:t>
            </a:r>
            <a:r>
              <a:rPr lang="ko-KR" altLang="en-US" sz="1400" dirty="0"/>
              <a:t>명령어가 사용될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22530" name="Picture 2" descr="JAVA_HOME">
            <a:extLst>
              <a:ext uri="{FF2B5EF4-FFF2-40B4-BE49-F238E27FC236}">
                <a16:creationId xmlns:a16="http://schemas.microsoft.com/office/drawing/2014/main" id="{147FA4A8-F7F0-0665-7494-4846D025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05" y="1751594"/>
            <a:ext cx="4864209" cy="46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B80D03-0C1A-77E4-DE9C-CCE3CB57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F0A7-9408-57B8-22F5-7D22E8ADF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D4780-EFD3-2F45-ECE4-41CB53DA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05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환경 변수가 올바르게 설정되었는지 확인하기 위해 명령 프롬프트</a:t>
            </a:r>
            <a:r>
              <a:rPr lang="en-US" altLang="ko-KR" sz="1400" dirty="0"/>
              <a:t>(cmd.exe)</a:t>
            </a:r>
            <a:r>
              <a:rPr lang="ko-KR" altLang="en-US" sz="1400" dirty="0"/>
              <a:t>를 실행한다</a:t>
            </a:r>
            <a:r>
              <a:rPr lang="en-US" altLang="ko-KR" sz="1400" dirty="0"/>
              <a:t>.</a:t>
            </a:r>
          </a:p>
        </p:txBody>
      </p:sp>
      <p:pic>
        <p:nvPicPr>
          <p:cNvPr id="20482" name="Picture 2" descr="자바 환경 변수 설정 확인">
            <a:extLst>
              <a:ext uri="{FF2B5EF4-FFF2-40B4-BE49-F238E27FC236}">
                <a16:creationId xmlns:a16="http://schemas.microsoft.com/office/drawing/2014/main" id="{52541727-4C9F-2D1A-9731-32E26FBC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00" y="1061830"/>
            <a:ext cx="4913800" cy="49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C3B833-AA17-71A2-2F87-47620369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8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812C-C473-FFB2-D95C-B5E573222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F970A-FCD5-4DAA-B7C8-7883B5863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명령 프롬프트가 실행되면 ‘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 –version’</a:t>
            </a:r>
            <a:r>
              <a:rPr lang="ko-KR" altLang="en-US" sz="1400" dirty="0"/>
              <a:t>을 입력하고 </a:t>
            </a:r>
            <a:r>
              <a:rPr lang="en-US" altLang="ko-KR" sz="1400" dirty="0"/>
              <a:t>Enter </a:t>
            </a:r>
            <a:r>
              <a:rPr lang="ko-KR" altLang="en-US" sz="1400" dirty="0"/>
              <a:t>키를 누른다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다음과 같이 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 </a:t>
            </a:r>
            <a:r>
              <a:rPr lang="ko-KR" altLang="en-US" sz="1400" dirty="0"/>
              <a:t>버전이 출력된다면 환경 변수가 제대로 설정된 것이다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21506" name="Picture 2" descr="cmd 자바 버전">
            <a:extLst>
              <a:ext uri="{FF2B5EF4-FFF2-40B4-BE49-F238E27FC236}">
                <a16:creationId xmlns:a16="http://schemas.microsoft.com/office/drawing/2014/main" id="{DCF3686C-6FE6-6705-9E8E-7E36603E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013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1FD4E5-958A-25E5-4804-C4A987C9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7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19A9-FDA8-E504-D0AE-D479A28DF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F1B06-5325-9804-F8B5-04D48AF2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바이트코드 파일과 자바 가상 머신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JDK</a:t>
            </a:r>
            <a:r>
              <a:rPr lang="ko-KR" altLang="en-US" sz="1400" dirty="0"/>
              <a:t>를 설치했다면 이제 자바 언어로 작성한 소스파일을 컴파일 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br>
              <a:rPr lang="en-US" altLang="ko-KR" sz="1400" dirty="0"/>
            </a:br>
            <a:r>
              <a:rPr lang="ko-KR" altLang="en-US" sz="1400" dirty="0"/>
              <a:t>자바 소스파일의 확장자명은 </a:t>
            </a:r>
            <a:r>
              <a:rPr lang="en-US" altLang="ko-KR" sz="1400" dirty="0"/>
              <a:t>.java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텍스트 파일이므로 메모장과 같은 텍스트 에디터에서도 작성이 가능한다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ex) Hello.java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B0CC0-5B44-6DFA-C056-3970B403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616"/>
            <a:ext cx="4305300" cy="18859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91D4A9-F1CE-92D9-6F92-CC4E993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9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B8BA-4665-ABC9-2FC6-FD178C40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B0284-7E35-D4B5-4ED0-3A35A7103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바이트코드 파일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소스파일</a:t>
            </a:r>
            <a:r>
              <a:rPr lang="en-US" altLang="ko-KR" sz="1400" dirty="0"/>
              <a:t>(.java)</a:t>
            </a:r>
            <a:r>
              <a:rPr lang="ko-KR" altLang="en-US" sz="1400" dirty="0"/>
              <a:t>를 작성한 후에는 컴파일을 해야 한다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javac</a:t>
            </a:r>
            <a:r>
              <a:rPr lang="ko-KR" altLang="en-US" sz="1400" dirty="0"/>
              <a:t>명령어는 소스파일을 컴파일하는데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컴파일 결과는 </a:t>
            </a:r>
            <a:r>
              <a:rPr lang="en-US" altLang="ko-KR" sz="1400" dirty="0"/>
              <a:t>.class</a:t>
            </a:r>
            <a:r>
              <a:rPr lang="ko-KR" altLang="en-US" sz="1400" dirty="0"/>
              <a:t>인 바이트코드 파일로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윈도우</a:t>
            </a:r>
            <a:r>
              <a:rPr lang="en-US" altLang="ko-KR" sz="1400" dirty="0"/>
              <a:t>, </a:t>
            </a:r>
            <a:r>
              <a:rPr lang="ko-KR" altLang="en-US" sz="1400" dirty="0"/>
              <a:t>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리눅스등</a:t>
            </a:r>
            <a:r>
              <a:rPr lang="ko-KR" altLang="en-US" sz="1400" dirty="0"/>
              <a:t> 어떤 운영체제라 하더라도 동일한 소스 파일을 </a:t>
            </a:r>
            <a:r>
              <a:rPr lang="en-US" altLang="ko-KR" sz="1400" dirty="0" err="1"/>
              <a:t>javac</a:t>
            </a:r>
            <a:r>
              <a:rPr lang="ko-KR" altLang="en-US" sz="1400" dirty="0"/>
              <a:t>로 컴파일하면 모두 동일한 바이트코드 파일이 생성된다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b="1" dirty="0"/>
              <a:t>자바 가상 머신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바이트코드 파일을 특정 운영체제가 이해하는 기계어로 번역하고 실행시키는 명령어는 </a:t>
            </a:r>
            <a:r>
              <a:rPr lang="en-US" altLang="ko-KR" sz="1400" dirty="0"/>
              <a:t>java</a:t>
            </a:r>
            <a:r>
              <a:rPr lang="ko-KR" altLang="en-US" sz="1400" dirty="0"/>
              <a:t>이다</a:t>
            </a:r>
            <a:r>
              <a:rPr lang="en-US" altLang="ko-KR" sz="1400" dirty="0"/>
              <a:t>. java</a:t>
            </a:r>
            <a:r>
              <a:rPr lang="ko-KR" altLang="en-US" sz="1400" dirty="0"/>
              <a:t>명령어는 </a:t>
            </a:r>
            <a:r>
              <a:rPr lang="en-US" altLang="ko-KR" sz="1400" dirty="0"/>
              <a:t>JDK</a:t>
            </a:r>
            <a:r>
              <a:rPr lang="ko-KR" altLang="en-US" sz="1400" dirty="0"/>
              <a:t>와 함께 설치된 자바 가상 머신</a:t>
            </a:r>
            <a:r>
              <a:rPr lang="en-US" altLang="ko-KR" sz="1400" dirty="0"/>
              <a:t>(JVM)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 err="1"/>
              <a:t>구동시켜</a:t>
            </a:r>
            <a:r>
              <a:rPr lang="ko-KR" altLang="en-US" sz="1400" dirty="0"/>
              <a:t> 바이트 코드 파일을 완전한 기계어로 번역하고 실행시킨다</a:t>
            </a:r>
            <a:r>
              <a:rPr lang="en-US" altLang="ko-KR" sz="1400" dirty="0"/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이때 </a:t>
            </a:r>
            <a:r>
              <a:rPr lang="en-US" altLang="ko-KR" sz="1400" dirty="0">
                <a:sym typeface="Wingdings" panose="05000000000000000000" pitchFamily="2" charset="2"/>
              </a:rPr>
              <a:t>JVM</a:t>
            </a:r>
            <a:r>
              <a:rPr lang="ko-KR" altLang="en-US" sz="1400" dirty="0">
                <a:sym typeface="Wingdings" panose="05000000000000000000" pitchFamily="2" charset="2"/>
              </a:rPr>
              <a:t>은 바이트 코드를 한 줄씩 읽고 실행하는 인터프리터 방식을 사용한다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sz="1400" dirty="0"/>
              <a:t>바이트코드 파일은 운영체제와 상관없이 모두 동일한 내용으로 생성되지만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자바 가상 </a:t>
            </a:r>
            <a:r>
              <a:rPr lang="ko-KR" altLang="en-US" sz="1400" dirty="0" err="1"/>
              <a:t>머신은</a:t>
            </a:r>
            <a:r>
              <a:rPr lang="ko-KR" altLang="en-US" sz="1400" dirty="0"/>
              <a:t> 운영체제에서 이해하는 기계어로 번역해야 하므로 운영체제별로 다르게 설치된다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운영체제별로 설치하는 </a:t>
            </a:r>
            <a:r>
              <a:rPr lang="en-US" altLang="ko-KR" sz="1400" dirty="0"/>
              <a:t>JDK</a:t>
            </a:r>
            <a:r>
              <a:rPr lang="ko-KR" altLang="en-US" sz="1400" dirty="0"/>
              <a:t>가 다른 것이다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4CC532-61D1-D9E2-ED61-02D625EA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78" y="3805403"/>
            <a:ext cx="7813244" cy="21739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8EBC0-CF01-5D06-CC5C-42E867A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9202A-0028-C35C-CAF9-E4B26B2D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JAVA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자바는 </a:t>
            </a:r>
            <a:r>
              <a:rPr lang="en-US" altLang="ko-KR" sz="1400" dirty="0"/>
              <a:t>1990</a:t>
            </a:r>
            <a:r>
              <a:rPr lang="ko-KR" altLang="en-US" sz="1400" dirty="0"/>
              <a:t>년대 중반 썬 </a:t>
            </a:r>
            <a:r>
              <a:rPr lang="ko-KR" altLang="en-US" sz="1400" dirty="0" err="1"/>
              <a:t>마이크로시스템즈</a:t>
            </a:r>
            <a:r>
              <a:rPr lang="en-US" altLang="ko-KR" sz="1400" dirty="0"/>
              <a:t>(Sun Microsystems)</a:t>
            </a:r>
            <a:r>
              <a:rPr lang="ko-KR" altLang="en-US" sz="1400" dirty="0"/>
              <a:t>에서 개발되었으며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이후 오라클</a:t>
            </a:r>
            <a:r>
              <a:rPr lang="en-US" altLang="ko-KR" sz="1400" dirty="0"/>
              <a:t>(Oracle)</a:t>
            </a:r>
            <a:r>
              <a:rPr lang="ko-KR" altLang="en-US" sz="1400" dirty="0"/>
              <a:t>이 관리하고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JAVA</a:t>
            </a:r>
            <a:r>
              <a:rPr lang="ko-KR" altLang="en-US" sz="1400" dirty="0"/>
              <a:t>의 활용 분야</a:t>
            </a:r>
          </a:p>
          <a:p>
            <a:pPr marL="0" indent="0">
              <a:buNone/>
            </a:pPr>
            <a:r>
              <a:rPr lang="ko-KR" altLang="en-US" sz="1400" dirty="0"/>
              <a:t>웹 애플리케이션 개발</a:t>
            </a:r>
            <a:r>
              <a:rPr lang="en-US" altLang="ko-KR" sz="1400" dirty="0"/>
              <a:t>: Java</a:t>
            </a:r>
            <a:r>
              <a:rPr lang="ko-KR" altLang="en-US" sz="1400" dirty="0"/>
              <a:t>는 </a:t>
            </a:r>
            <a:r>
              <a:rPr lang="en-US" altLang="ko-KR" sz="1400" dirty="0"/>
              <a:t>Spring, Hibernate, JSP/Servlet</a:t>
            </a:r>
            <a:r>
              <a:rPr lang="ko-KR" altLang="en-US" sz="1400" dirty="0"/>
              <a:t>과 같은 웹 개발 프레임워크와 라이브러리를 통해 대규모 엔터프라이즈 웹 애플리케이션을 개발하는 데 많이 사용된다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엔터프라이즈 애플리케이션</a:t>
            </a:r>
            <a:r>
              <a:rPr lang="en-US" altLang="ko-KR" sz="1400" dirty="0"/>
              <a:t>: Java</a:t>
            </a:r>
            <a:r>
              <a:rPr lang="ko-KR" altLang="en-US" sz="1400" dirty="0"/>
              <a:t>는 강력한 확장성 덕분에 </a:t>
            </a:r>
            <a:r>
              <a:rPr lang="en-US" altLang="ko-KR" sz="1400" dirty="0"/>
              <a:t>ERP(</a:t>
            </a:r>
            <a:r>
              <a:rPr lang="en-US" altLang="ko-KR" sz="1400" dirty="0" err="1"/>
              <a:t>EnterpriseResource</a:t>
            </a:r>
            <a:r>
              <a:rPr lang="en-US" altLang="ko-KR" sz="1400" dirty="0"/>
              <a:t> Planning), CRM(Customer Relationship Management) </a:t>
            </a:r>
            <a:r>
              <a:rPr lang="ko-KR" altLang="en-US" sz="1400" dirty="0"/>
              <a:t>등 기업에서 </a:t>
            </a:r>
            <a:r>
              <a:rPr lang="ko-KR" altLang="en-US" sz="1400" dirty="0" err="1"/>
              <a:t>사용하는대규모</a:t>
            </a:r>
            <a:r>
              <a:rPr lang="ko-KR" altLang="en-US" sz="1400" dirty="0"/>
              <a:t> 애플리케이션 개발에 많이 쓰인다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데이터베이스 애플리케이션</a:t>
            </a:r>
            <a:r>
              <a:rPr lang="en-US" altLang="ko-KR" sz="1400" dirty="0"/>
              <a:t>: Java</a:t>
            </a:r>
            <a:r>
              <a:rPr lang="ko-KR" altLang="en-US" sz="1400" dirty="0"/>
              <a:t>는 다양한 데이터베이스 시스템과 쉽게 통합할 수 있어</a:t>
            </a:r>
            <a:r>
              <a:rPr lang="en-US" altLang="ko-KR" sz="1400" dirty="0"/>
              <a:t>,</a:t>
            </a:r>
            <a:r>
              <a:rPr lang="ko-KR" altLang="en-US" sz="1400" dirty="0"/>
              <a:t>데이터베이스를 사용한 애플리케이션 개발에서도 많이 사용된다</a:t>
            </a:r>
            <a:r>
              <a:rPr lang="en-US" altLang="ko-KR" sz="1400" dirty="0"/>
              <a:t>. JDBC(Java </a:t>
            </a:r>
            <a:r>
              <a:rPr lang="en-US" altLang="ko-KR" sz="1400" dirty="0" err="1"/>
              <a:t>DatabaseConnectivity</a:t>
            </a:r>
            <a:r>
              <a:rPr lang="en-US" altLang="ko-KR" sz="1400" dirty="0"/>
              <a:t>) API</a:t>
            </a:r>
            <a:r>
              <a:rPr lang="ko-KR" altLang="en-US" sz="1400" dirty="0"/>
              <a:t>는 </a:t>
            </a:r>
            <a:r>
              <a:rPr lang="en-US" altLang="ko-KR" sz="1400" dirty="0"/>
              <a:t>Java </a:t>
            </a:r>
            <a:r>
              <a:rPr lang="ko-KR" altLang="en-US" sz="1400" dirty="0"/>
              <a:t>애플리케이션이 데이터베이스와 상호작용할 수 있도록 해 준다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026" name="Picture 2" descr="오늘은 자바(JAVA) 기초 프로그래밍 언어에 대해 알아보자 ~ (쉽게 배우는 IT 공부)">
            <a:extLst>
              <a:ext uri="{FF2B5EF4-FFF2-40B4-BE49-F238E27FC236}">
                <a16:creationId xmlns:a16="http://schemas.microsoft.com/office/drawing/2014/main" id="{6123FB6B-FD69-F311-6502-18893677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70" y="3912041"/>
            <a:ext cx="2662859" cy="26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6310AC-74C9-962A-8E86-5622EC8E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218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4337-25FA-BBC3-801E-80B76D3E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4B020-CEC6-7442-37BB-C50AAD0C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위에서 작성한 </a:t>
            </a:r>
            <a:r>
              <a:rPr lang="en-US" altLang="ko-KR" sz="1400" dirty="0"/>
              <a:t>Hello.java</a:t>
            </a:r>
            <a:r>
              <a:rPr lang="ko-KR" altLang="en-US" sz="1400" dirty="0"/>
              <a:t>를 실행시켜본다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메모장에서 다음과 같이 클래스 이름이 </a:t>
            </a:r>
            <a:r>
              <a:rPr lang="en-US" altLang="ko-KR" sz="1400" dirty="0"/>
              <a:t>Hello</a:t>
            </a:r>
            <a:r>
              <a:rPr lang="ko-KR" altLang="en-US" sz="1400" dirty="0"/>
              <a:t>이고 </a:t>
            </a:r>
            <a:r>
              <a:rPr lang="en-US" altLang="ko-KR" sz="1400" dirty="0"/>
              <a:t>“Hello”</a:t>
            </a:r>
            <a:r>
              <a:rPr lang="ko-KR" altLang="en-US" sz="1400" dirty="0"/>
              <a:t>라는 문자열을 출력하는 소스코드를 작성한다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이때 자바 소스코드이므로 확장자는 </a:t>
            </a:r>
            <a:r>
              <a:rPr lang="en-US" altLang="ko-KR" sz="1400" dirty="0"/>
              <a:t>“</a:t>
            </a:r>
            <a:r>
              <a:rPr lang="ko-KR" altLang="en-US" sz="1400" dirty="0"/>
              <a:t>파일이름</a:t>
            </a:r>
            <a:r>
              <a:rPr lang="en-US" altLang="ko-KR" sz="1400" dirty="0"/>
              <a:t>.java”</a:t>
            </a:r>
            <a:r>
              <a:rPr lang="ko-KR" altLang="en-US" sz="1400" dirty="0"/>
              <a:t>이며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클래스명과 파일이름은 </a:t>
            </a:r>
            <a:r>
              <a:rPr lang="ko-KR" altLang="en-US" sz="1400" dirty="0" err="1"/>
              <a:t>동일해야한다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AA69C-73F1-3212-2EA1-2D2C1FA2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242"/>
            <a:ext cx="2447925" cy="657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0EDB9-045C-7CE9-AF88-164DCA4A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4983"/>
            <a:ext cx="4305300" cy="18859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30FA2F-A640-8CF6-731B-00DBE551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23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DB02-3FD1-0331-FBBC-175B2C34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B7E38-EFA4-A799-5C2D-A7678C33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명령 프롬프트를 실행시킨 뒤 위에서 작성한 소스코드의 파일 위치로 디렉토리를 이동시킨다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C:\Users\nch\Test_JV </a:t>
            </a:r>
            <a:r>
              <a:rPr lang="ko-KR" altLang="en-US" sz="1400" dirty="0"/>
              <a:t>에 </a:t>
            </a:r>
            <a:r>
              <a:rPr lang="en-US" altLang="ko-KR" sz="1400" dirty="0"/>
              <a:t>Hello.java</a:t>
            </a:r>
            <a:r>
              <a:rPr lang="ko-KR" altLang="en-US" sz="1400" dirty="0"/>
              <a:t>라는 소스코드 파일을 저장했음으로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cd</a:t>
            </a:r>
            <a:r>
              <a:rPr lang="ko-KR" altLang="en-US" sz="1400" dirty="0"/>
              <a:t>라는 명령어를 이동해 작업할 디렉토리를 이동시킨다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46D27-981A-6314-59F6-CF7DA821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574226"/>
            <a:ext cx="5581650" cy="41052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FCF20-43EB-6D40-A3CE-A1A2636E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0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2189A-C72A-8717-8903-79F634503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36628-0648-69FB-0191-91A2867AD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명령 프롬프트에서 소스파일을 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 </a:t>
            </a:r>
            <a:r>
              <a:rPr lang="ko-KR" altLang="en-US" sz="1400" dirty="0"/>
              <a:t>명령어로 컴파일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이때 밑의 그림과 같이 </a:t>
            </a:r>
            <a:r>
              <a:rPr lang="ko-KR" altLang="en-US" sz="1400" dirty="0" err="1"/>
              <a:t>공백란이</a:t>
            </a:r>
            <a:r>
              <a:rPr lang="ko-KR" altLang="en-US" sz="1400" dirty="0"/>
              <a:t> 출력되었으면 성공한 것이다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컴파일을 했으니 </a:t>
            </a:r>
            <a:r>
              <a:rPr lang="en-US" altLang="ko-KR" sz="1400" dirty="0"/>
              <a:t>.class </a:t>
            </a:r>
            <a:r>
              <a:rPr lang="ko-KR" altLang="en-US" sz="1400" dirty="0"/>
              <a:t>파일이 생기게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34053-B25E-5ED4-74CE-9E4E20A3C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268"/>
            <a:ext cx="7944545" cy="2214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6860E-FE67-A84C-A620-24D8C54C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3866"/>
            <a:ext cx="2624719" cy="130378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46D4C8E-87D7-C57F-3991-A32ADB43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8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636E-1A7D-B5C1-FD72-49A3E849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2A294-04F2-341E-4836-3DCDE4DF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이제 </a:t>
            </a:r>
            <a:r>
              <a:rPr lang="en-US" altLang="ko-KR" sz="1400" dirty="0"/>
              <a:t>java</a:t>
            </a:r>
            <a:r>
              <a:rPr lang="ko-KR" altLang="en-US" sz="1400" dirty="0"/>
              <a:t>명령어로 </a:t>
            </a:r>
            <a:r>
              <a:rPr lang="en-US" altLang="ko-KR" sz="1400" dirty="0"/>
              <a:t>class</a:t>
            </a:r>
            <a:r>
              <a:rPr lang="ko-KR" altLang="en-US" sz="1400" dirty="0"/>
              <a:t>파일을 실행시킨다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다음과 같이 </a:t>
            </a:r>
            <a:r>
              <a:rPr lang="en-US" altLang="ko-KR" sz="1400" dirty="0"/>
              <a:t>Hello</a:t>
            </a:r>
            <a:r>
              <a:rPr lang="ko-KR" altLang="en-US" sz="1400" dirty="0"/>
              <a:t>란 문자열이 출력된 것을 볼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539F8-EC0E-68B4-C9EC-D5082789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79" y="1312926"/>
            <a:ext cx="7493441" cy="143941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FE1ADF-6D91-4157-E3BF-DC28B6E1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7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B020E-324F-EC29-091C-FB8CB1F6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A79D6-EB98-BD90-73C0-6C058E4A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52" y="64008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앞서 자바코드를 실행시킬 때 메모장으로 실행했지만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프로젝트가 </a:t>
            </a:r>
            <a:r>
              <a:rPr lang="ko-KR" altLang="en-US" sz="1400" dirty="0" err="1"/>
              <a:t>복잡해지거나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객체지향적인</a:t>
            </a:r>
            <a:r>
              <a:rPr lang="ko-KR" altLang="en-US" sz="1400" dirty="0"/>
              <a:t> 개념을 다룰 때 이 방법은 너무 복잡하다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따라서 자바 프로그램을 개발할 때 편리한 기능을 갖춘 통합개발환경</a:t>
            </a:r>
            <a:r>
              <a:rPr lang="en-US" altLang="ko-KR" sz="1400" dirty="0"/>
              <a:t>(IDE)</a:t>
            </a:r>
            <a:r>
              <a:rPr lang="ko-KR" altLang="en-US" sz="1400" dirty="0"/>
              <a:t>를 사용하는 것이 좋다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현재 많이 사용되는 자바</a:t>
            </a:r>
            <a:r>
              <a:rPr lang="en-US" altLang="ko-KR" sz="1400" dirty="0"/>
              <a:t>IDE</a:t>
            </a:r>
            <a:r>
              <a:rPr lang="ko-KR" altLang="en-US" sz="1400" dirty="0"/>
              <a:t>는 이클립스와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인텔리제이이다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이클립스 설치는 다음 링크에서 진행한다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이클립스 홈페이지</a:t>
            </a:r>
            <a:r>
              <a:rPr lang="en-US" altLang="ko-KR" sz="1400" dirty="0"/>
              <a:t>(https://www.eclipse.org)</a:t>
            </a:r>
            <a:r>
              <a:rPr lang="ko-KR" altLang="en-US" sz="1400" dirty="0"/>
              <a:t>의 오른쪽 상단에서 </a:t>
            </a:r>
            <a:r>
              <a:rPr lang="en-US" altLang="ko-KR" sz="1400" dirty="0"/>
              <a:t>[Download]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 descr="이클립스">
            <a:extLst>
              <a:ext uri="{FF2B5EF4-FFF2-40B4-BE49-F238E27FC236}">
                <a16:creationId xmlns:a16="http://schemas.microsoft.com/office/drawing/2014/main" id="{54A48129-ABFD-E853-916D-55C028CC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3193121"/>
            <a:ext cx="7964424" cy="36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7A9D0F-1114-3821-4240-A4E6DCEA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2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982C-6715-3854-620C-9DC23837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CF217-1546-698B-4E40-B6E4EF45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다운로드 화면이 나타나면 </a:t>
            </a:r>
            <a:r>
              <a:rPr lang="en-US" altLang="ko-KR" sz="1400" dirty="0"/>
              <a:t>[Install your favorite desktop IDE packages]</a:t>
            </a:r>
            <a:r>
              <a:rPr lang="ko-KR" altLang="en-US" sz="1400" dirty="0"/>
              <a:t>의 </a:t>
            </a:r>
            <a:r>
              <a:rPr lang="en-US" altLang="ko-KR" sz="1400" dirty="0"/>
              <a:t>[Download x86_64] </a:t>
            </a:r>
            <a:r>
              <a:rPr lang="ko-KR" altLang="en-US" sz="1400" dirty="0"/>
              <a:t>버튼을 클릭하고 이어서 나타나는 화면에서 </a:t>
            </a:r>
            <a:r>
              <a:rPr lang="en-US" altLang="ko-KR" sz="1400" dirty="0"/>
              <a:t>[Download] </a:t>
            </a:r>
            <a:r>
              <a:rPr lang="ko-KR" altLang="en-US" sz="1400" dirty="0"/>
              <a:t>버튼을 클릭해 설치 파일을 다운로드한다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3074" name="Picture 2" descr="IDE packages">
            <a:extLst>
              <a:ext uri="{FF2B5EF4-FFF2-40B4-BE49-F238E27FC236}">
                <a16:creationId xmlns:a16="http://schemas.microsoft.com/office/drawing/2014/main" id="{5EA1D297-7EAA-BACC-4714-A71FB681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8650"/>
            <a:ext cx="12192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67D087-5DC5-C5C9-E265-CB1C3395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85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605C-5462-0F27-A022-32469A861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CB90C-E5C6-B816-33BD-81B2C58E5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다운로드한 </a:t>
            </a:r>
            <a:r>
              <a:rPr lang="ko-KR" altLang="en-US" sz="1400" dirty="0" err="1"/>
              <a:t>인스톨러</a:t>
            </a:r>
            <a:r>
              <a:rPr lang="ko-KR" altLang="en-US" sz="1400" dirty="0"/>
              <a:t> 파일</a:t>
            </a:r>
            <a:r>
              <a:rPr lang="en-US" altLang="ko-KR" sz="1400" dirty="0"/>
              <a:t>(eclipse-inst-jre-win64.exe)</a:t>
            </a:r>
            <a:r>
              <a:rPr lang="ko-KR" altLang="en-US" sz="1400" dirty="0"/>
              <a:t>을 선택하고 마우스 오른쪽 버튼을 클릭해 </a:t>
            </a:r>
            <a:r>
              <a:rPr lang="en-US" altLang="ko-KR" sz="1400" dirty="0"/>
              <a:t>[</a:t>
            </a:r>
            <a:r>
              <a:rPr lang="ko-KR" altLang="en-US" sz="1400" dirty="0"/>
              <a:t>관리자 권한으로 실행</a:t>
            </a:r>
            <a:r>
              <a:rPr lang="en-US" altLang="ko-KR" sz="1400" dirty="0"/>
              <a:t>]</a:t>
            </a:r>
            <a:r>
              <a:rPr lang="ko-KR" altLang="en-US" sz="1400" dirty="0"/>
              <a:t>을 선택합니다</a:t>
            </a:r>
            <a:r>
              <a:rPr lang="en-US" altLang="ko-KR" sz="1400" dirty="0"/>
              <a:t>. [</a:t>
            </a:r>
            <a:r>
              <a:rPr lang="ko-KR" altLang="en-US" sz="1400" dirty="0"/>
              <a:t>사용자 계정 컨트롤</a:t>
            </a:r>
            <a:r>
              <a:rPr lang="en-US" altLang="ko-KR" sz="1400" dirty="0"/>
              <a:t>] </a:t>
            </a:r>
            <a:r>
              <a:rPr lang="ko-KR" altLang="en-US" sz="1400" dirty="0"/>
              <a:t>대화상자가 나타나면 </a:t>
            </a:r>
            <a:r>
              <a:rPr lang="en-US" altLang="ko-KR" sz="1400" dirty="0"/>
              <a:t>[</a:t>
            </a:r>
            <a:r>
              <a:rPr lang="ko-KR" altLang="en-US" sz="1400" dirty="0"/>
              <a:t>예</a:t>
            </a:r>
            <a:r>
              <a:rPr lang="en-US" altLang="ko-KR" sz="1400" dirty="0"/>
              <a:t>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관리자 권한으로 실행하는 이유는 </a:t>
            </a:r>
            <a:r>
              <a:rPr lang="en-US" altLang="ko-KR" sz="1400" dirty="0"/>
              <a:t>C:\Program Files </a:t>
            </a:r>
            <a:r>
              <a:rPr lang="ko-KR" altLang="en-US" sz="1400" dirty="0"/>
              <a:t>폴더에 이클립스를 설치하기 위함이다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2054" name="Picture 6" descr="이클립스 관리자 권한으로 실행">
            <a:extLst>
              <a:ext uri="{FF2B5EF4-FFF2-40B4-BE49-F238E27FC236}">
                <a16:creationId xmlns:a16="http://schemas.microsoft.com/office/drawing/2014/main" id="{261F0C33-B652-8B0D-F4C8-C28B8664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119"/>
            <a:ext cx="12192000" cy="40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0791C1-5288-DC53-EDF6-88773E6D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31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4EA-6232-54F0-CFB7-32C9A1DBD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D2BAB-06B3-8D66-7E84-3E045537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다음과 같이 </a:t>
            </a:r>
            <a:r>
              <a:rPr lang="en-US" altLang="ko-KR" sz="1400" dirty="0"/>
              <a:t>[eclipse installer] </a:t>
            </a:r>
            <a:r>
              <a:rPr lang="ko-KR" altLang="en-US" sz="1400"/>
              <a:t>대화상자가 나타나면</a:t>
            </a:r>
            <a:r>
              <a:rPr lang="en-US" altLang="ko-KR" sz="1400" dirty="0"/>
              <a:t>[Eclipse IDE for Enterprise Java and Web Developers]</a:t>
            </a:r>
            <a:r>
              <a:rPr lang="ko-KR" altLang="en-US" sz="1400" dirty="0"/>
              <a:t>를 선택한다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[Eclipse IDE for Java Developers]</a:t>
            </a:r>
            <a:r>
              <a:rPr lang="ko-KR" altLang="en-US" sz="1400" dirty="0"/>
              <a:t>를 선택해도 좋지만</a:t>
            </a:r>
            <a:r>
              <a:rPr lang="en-US" altLang="ko-KR" sz="1400" dirty="0"/>
              <a:t>, </a:t>
            </a:r>
            <a:r>
              <a:rPr lang="ko-KR" altLang="en-US" sz="1400" dirty="0"/>
              <a:t>웹 애플리케이션 개발까지 고려하고 있다면 </a:t>
            </a:r>
            <a:r>
              <a:rPr lang="en-US" altLang="ko-KR" sz="1400" dirty="0"/>
              <a:t>[Eclipse IDE for Enterprise Java and Web Developers]</a:t>
            </a:r>
            <a:r>
              <a:rPr lang="ko-KR" altLang="en-US" sz="1400" dirty="0"/>
              <a:t>를 선택하는 것이 좋다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122" name="Picture 2" descr="Eclipse IDE for Enterprise Java and Web Developers">
            <a:extLst>
              <a:ext uri="{FF2B5EF4-FFF2-40B4-BE49-F238E27FC236}">
                <a16:creationId xmlns:a16="http://schemas.microsoft.com/office/drawing/2014/main" id="{B1FB4BBC-3172-7FF6-23FE-C3AD4F4A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15" y="1574894"/>
            <a:ext cx="5859970" cy="516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8D1324-8A0B-54C3-064B-DB40F8ED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5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0BFA-36DA-5013-1FE9-4277EFE4C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2F735-FA84-99D3-8AB9-878B99F2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[VM]</a:t>
            </a:r>
            <a:r>
              <a:rPr lang="ko-KR" altLang="en-US" sz="1400" dirty="0"/>
              <a:t>은 ‘</a:t>
            </a:r>
            <a:r>
              <a:rPr lang="en-US" altLang="ko-KR" sz="1400" dirty="0"/>
              <a:t>C:\Program Files\Java\ jdk-21’</a:t>
            </a:r>
            <a:r>
              <a:rPr lang="ko-KR" altLang="en-US" sz="1400" dirty="0"/>
              <a:t>로 지정하고</a:t>
            </a:r>
            <a:r>
              <a:rPr lang="en-US" altLang="ko-KR" sz="1400" dirty="0"/>
              <a:t>, [Installation Folder]</a:t>
            </a:r>
            <a:r>
              <a:rPr lang="ko-KR" altLang="en-US" sz="1400" dirty="0"/>
              <a:t>는 기본 폴더를 그대로 유지한 후 </a:t>
            </a:r>
            <a:r>
              <a:rPr lang="en-US" altLang="ko-KR" sz="1400" dirty="0"/>
              <a:t>[INSTALL]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4098" name="Picture 2" descr="jdk-21">
            <a:extLst>
              <a:ext uri="{FF2B5EF4-FFF2-40B4-BE49-F238E27FC236}">
                <a16:creationId xmlns:a16="http://schemas.microsoft.com/office/drawing/2014/main" id="{AEDB887A-182D-37F4-5131-4C5AAF95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990600"/>
            <a:ext cx="95821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767DB-1570-622A-C4E0-5BD9F21D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1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B74B-D92A-A724-43C9-44E19A6D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F9BCF-0366-3240-5531-30A9E2FD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[Eclipse Foundation Software User Agreement] </a:t>
            </a:r>
            <a:r>
              <a:rPr lang="ko-KR" altLang="en-US" sz="1400" dirty="0"/>
              <a:t>대화상자가 나타나면 </a:t>
            </a:r>
            <a:r>
              <a:rPr lang="en-US" altLang="ko-KR" sz="1400" dirty="0"/>
              <a:t>[Accept Now]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6146" name="Picture 2" descr="Eclipse Foundation Software User Agreement">
            <a:extLst>
              <a:ext uri="{FF2B5EF4-FFF2-40B4-BE49-F238E27FC236}">
                <a16:creationId xmlns:a16="http://schemas.microsoft.com/office/drawing/2014/main" id="{7D85CDBB-32C9-FF0B-E6D6-C50F6C97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22" y="950976"/>
            <a:ext cx="5546756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EE896E-0728-2D85-2732-F7C1CD48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59E9C-C583-0895-613C-007D939B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C8B79-1F74-8719-84B9-C200A1825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자바의 특징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플랫폼 독립성</a:t>
            </a:r>
          </a:p>
          <a:p>
            <a:pPr marL="0" indent="0">
              <a:buNone/>
            </a:pPr>
            <a:r>
              <a:rPr lang="ko-KR" altLang="en-US" sz="1400" dirty="0"/>
              <a:t>자바로 작성된 프로그램은 </a:t>
            </a:r>
            <a:r>
              <a:rPr lang="en-US" altLang="ko-KR" sz="1400" dirty="0"/>
              <a:t>JVM(Java Virtual Machine)</a:t>
            </a:r>
            <a:r>
              <a:rPr lang="ko-KR" altLang="en-US" sz="1400" dirty="0"/>
              <a:t>을 통해 실행되기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코드가 작성된 플랫폼과 상관없이 다양한 운영체제에서 실행될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객체 지향 프로그래밍</a:t>
            </a:r>
            <a:r>
              <a:rPr lang="en-US" altLang="ko-KR" sz="1400" dirty="0"/>
              <a:t>(OOP)</a:t>
            </a:r>
          </a:p>
          <a:p>
            <a:pPr marL="0" indent="0">
              <a:buNone/>
            </a:pPr>
            <a:r>
              <a:rPr lang="en-US" altLang="ko-KR" sz="1400" dirty="0"/>
              <a:t>Java</a:t>
            </a:r>
            <a:r>
              <a:rPr lang="ko-KR" altLang="en-US" sz="1400" dirty="0"/>
              <a:t>는 객체 지향 프로그래밍 언어로</a:t>
            </a:r>
            <a:r>
              <a:rPr lang="en-US" altLang="ko-KR" sz="1400" dirty="0"/>
              <a:t>, </a:t>
            </a:r>
            <a:r>
              <a:rPr lang="ko-KR" altLang="en-US" sz="1400" dirty="0"/>
              <a:t>코드의 재사용성과 유지보수성을 높여준다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복잡한 프로그램을 구조화하고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계층적인 방식으로 설계할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캡슐화</a:t>
            </a:r>
            <a:r>
              <a:rPr lang="en-US" altLang="ko-KR" sz="1400" dirty="0"/>
              <a:t>, </a:t>
            </a:r>
            <a:r>
              <a:rPr lang="ko-KR" altLang="en-US" sz="1400" dirty="0"/>
              <a:t>상속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다형성</a:t>
            </a:r>
            <a:r>
              <a:rPr lang="ko-KR" altLang="en-US" sz="1400" dirty="0"/>
              <a:t> 같은 </a:t>
            </a:r>
            <a:r>
              <a:rPr lang="en-US" altLang="ko-KR" sz="1400" dirty="0"/>
              <a:t>OOP</a:t>
            </a:r>
            <a:r>
              <a:rPr lang="ko-KR" altLang="en-US" sz="1400" dirty="0"/>
              <a:t>의 개념을 통해 </a:t>
            </a:r>
            <a:r>
              <a:rPr lang="ko-KR" altLang="en-US" sz="1400" dirty="0" err="1"/>
              <a:t>모듈화된</a:t>
            </a:r>
            <a:r>
              <a:rPr lang="ko-KR" altLang="en-US" sz="1400" dirty="0"/>
              <a:t> 코드 개발이 가능하다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</a:t>
            </a:r>
            <a:r>
              <a:rPr lang="ko-KR" altLang="en-US" sz="1400" dirty="0"/>
              <a:t>자동 메모리 관리</a:t>
            </a:r>
          </a:p>
          <a:p>
            <a:pPr marL="0" indent="0">
              <a:buNone/>
            </a:pPr>
            <a:r>
              <a:rPr lang="en-US" altLang="ko-KR" sz="1400" dirty="0"/>
              <a:t>Java</a:t>
            </a:r>
            <a:r>
              <a:rPr lang="ko-KR" altLang="en-US" sz="1400" dirty="0"/>
              <a:t>는 자동 메모리 관리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가비지</a:t>
            </a:r>
            <a:r>
              <a:rPr lang="ko-KR" altLang="en-US" sz="1400" dirty="0"/>
              <a:t> 컬렉션</a:t>
            </a:r>
            <a:r>
              <a:rPr lang="en-US" altLang="ko-KR" sz="1400" dirty="0"/>
              <a:t>)</a:t>
            </a:r>
            <a:r>
              <a:rPr lang="ko-KR" altLang="en-US" sz="1400" dirty="0"/>
              <a:t>을 제공하여</a:t>
            </a:r>
            <a:r>
              <a:rPr lang="en-US" altLang="ko-KR" sz="1400" dirty="0"/>
              <a:t>, </a:t>
            </a:r>
            <a:r>
              <a:rPr lang="ko-KR" altLang="en-US" sz="1400" dirty="0"/>
              <a:t>명시적으로 메모리를 관리할 필요 </a:t>
            </a:r>
            <a:r>
              <a:rPr lang="ko-KR" altLang="en-US" sz="1400" dirty="0" err="1"/>
              <a:t>없이프로그램을</a:t>
            </a:r>
            <a:r>
              <a:rPr lang="ko-KR" altLang="en-US" sz="1400" dirty="0"/>
              <a:t> 실행할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4. </a:t>
            </a:r>
            <a:r>
              <a:rPr lang="ko-KR" altLang="en-US" sz="1400" dirty="0" err="1"/>
              <a:t>멀티스레딩</a:t>
            </a:r>
            <a:r>
              <a:rPr lang="ko-KR" altLang="en-US" sz="1400" dirty="0"/>
              <a:t> 지원</a:t>
            </a:r>
          </a:p>
          <a:p>
            <a:pPr marL="0" indent="0">
              <a:buNone/>
            </a:pPr>
            <a:r>
              <a:rPr lang="en-US" altLang="ko-KR" sz="1400" dirty="0"/>
              <a:t>Java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멀티스레드를</a:t>
            </a:r>
            <a:r>
              <a:rPr lang="ko-KR" altLang="en-US" sz="1400" dirty="0"/>
              <a:t> 지원하여 동시에 여러 작업을 수행할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게임</a:t>
            </a:r>
            <a:r>
              <a:rPr lang="en-US" altLang="ko-KR" sz="1400" dirty="0"/>
              <a:t>, </a:t>
            </a:r>
            <a:r>
              <a:rPr lang="ko-KR" altLang="en-US" sz="1400" dirty="0"/>
              <a:t>채팅 애플리케이션</a:t>
            </a:r>
            <a:r>
              <a:rPr lang="en-US" altLang="ko-KR" sz="1400" dirty="0"/>
              <a:t>, </a:t>
            </a:r>
            <a:r>
              <a:rPr lang="ko-KR" altLang="en-US" sz="1400" dirty="0"/>
              <a:t>비디오 플레이어 등과 같이 동시에 여러 작업이 필요한 애플리케이션 개발에 유리하다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5. </a:t>
            </a:r>
            <a:r>
              <a:rPr lang="ko-KR" altLang="en-US" sz="1400" dirty="0"/>
              <a:t>풍부한 무료 라이브러리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무료로 다운로드해서 사용할 수 있는 오픈 소스 라이브러리가 풍부하기에 프로그램 개발 기간을 단축시킬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EX)</a:t>
            </a:r>
            <a:r>
              <a:rPr lang="ko-KR" altLang="en-US" sz="1400" dirty="0"/>
              <a:t>롬복 라이브러리</a:t>
            </a: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FF4C1-0F91-7CDE-5B73-0956815A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42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D3BC-BA6F-813D-FA2B-47B2A320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D40A2-C14C-976F-47AE-D320A9D3E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설치가 완료되면 다음과 같이 </a:t>
            </a:r>
            <a:r>
              <a:rPr lang="en-US" altLang="ko-KR" sz="1400" dirty="0"/>
              <a:t>[LAUNCH] </a:t>
            </a:r>
            <a:r>
              <a:rPr lang="ko-KR" altLang="en-US" sz="1400" dirty="0"/>
              <a:t>버튼이 활성화됩니다</a:t>
            </a:r>
            <a:r>
              <a:rPr lang="en-US" altLang="ko-KR" sz="1400" dirty="0"/>
              <a:t>. [LAUNCH] </a:t>
            </a:r>
            <a:r>
              <a:rPr lang="ko-KR" altLang="en-US" sz="1400" dirty="0"/>
              <a:t>버튼을 클릭해서 </a:t>
            </a:r>
            <a:r>
              <a:rPr lang="en-US" altLang="ko-KR" sz="1400" dirty="0"/>
              <a:t>Eclipse</a:t>
            </a:r>
            <a:r>
              <a:rPr lang="ko-KR" altLang="en-US" sz="1400" dirty="0"/>
              <a:t>를 실행한다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7170" name="Picture 2" descr="Eclipse">
            <a:extLst>
              <a:ext uri="{FF2B5EF4-FFF2-40B4-BE49-F238E27FC236}">
                <a16:creationId xmlns:a16="http://schemas.microsoft.com/office/drawing/2014/main" id="{41D15C80-2B55-C64A-C420-11D51D96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70" y="1397571"/>
            <a:ext cx="7939659" cy="48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42ED8-A3C9-4628-1233-3F339654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2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7F2FF-CE83-4C6C-1F2E-B49D8D91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50FBA-63F1-49B6-3B62-47A7E46C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이제 아까 실행했던 </a:t>
            </a:r>
            <a:r>
              <a:rPr lang="en-US" altLang="ko-KR" sz="1400" dirty="0"/>
              <a:t>Hello.java</a:t>
            </a:r>
            <a:r>
              <a:rPr lang="ko-KR" altLang="en-US" sz="1400" dirty="0"/>
              <a:t>의 과정을 이클립스에서 실행시켜 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프로젝트를 생성하기 위해 </a:t>
            </a:r>
            <a:r>
              <a:rPr lang="en-US" altLang="ko-KR" sz="1400" dirty="0"/>
              <a:t>[File] – [New] – [Java Project] </a:t>
            </a:r>
            <a:r>
              <a:rPr lang="ko-KR" altLang="en-US" sz="1400" dirty="0"/>
              <a:t>메뉴를 선택합니다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만약 </a:t>
            </a:r>
            <a:r>
              <a:rPr lang="en-US" altLang="ko-KR" sz="1400" dirty="0"/>
              <a:t>[Java Project] </a:t>
            </a:r>
            <a:r>
              <a:rPr lang="ko-KR" altLang="en-US" sz="1400" dirty="0"/>
              <a:t>메뉴가 보이지 않는다면 </a:t>
            </a:r>
            <a:r>
              <a:rPr lang="en-US" altLang="ko-KR" sz="1400" dirty="0"/>
              <a:t>[Window] – [Perspective] – [Open Perspective] – [Java] </a:t>
            </a:r>
            <a:r>
              <a:rPr lang="ko-KR" altLang="en-US" sz="1400" dirty="0"/>
              <a:t>메뉴를 선택해서 </a:t>
            </a:r>
            <a:r>
              <a:rPr lang="en-US" altLang="ko-KR" sz="1400" dirty="0"/>
              <a:t>Java </a:t>
            </a:r>
            <a:r>
              <a:rPr lang="ko-KR" altLang="en-US" sz="1400" dirty="0" err="1"/>
              <a:t>퍼스펙티브로</a:t>
            </a:r>
            <a:r>
              <a:rPr lang="ko-KR" altLang="en-US" sz="1400" dirty="0"/>
              <a:t> 변경한다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8194" name="Picture 2" descr="이클립스에서 자바 프로젝트 생성">
            <a:extLst>
              <a:ext uri="{FF2B5EF4-FFF2-40B4-BE49-F238E27FC236}">
                <a16:creationId xmlns:a16="http://schemas.microsoft.com/office/drawing/2014/main" id="{DAE48D30-2B26-6EE5-035A-29967163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47" y="1854491"/>
            <a:ext cx="8319706" cy="471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5422BE-CE44-7258-3726-909D0AA2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1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5A08C-DC30-00A7-24C9-7BA89CFB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ADC51-791D-EC7C-701E-17C7481B0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[New Java Project] </a:t>
            </a:r>
            <a:r>
              <a:rPr lang="ko-KR" altLang="en-US" sz="1400" dirty="0"/>
              <a:t>대화상자가 나타나면 </a:t>
            </a:r>
            <a:r>
              <a:rPr lang="en-US" altLang="ko-KR" sz="1400" dirty="0"/>
              <a:t>[Project name] </a:t>
            </a:r>
            <a:r>
              <a:rPr lang="ko-KR" altLang="en-US" sz="1400" dirty="0"/>
              <a:t>입력란에 새 프로젝트명으로 ‘</a:t>
            </a:r>
            <a:r>
              <a:rPr lang="en-US" altLang="ko-KR" sz="1400" dirty="0"/>
              <a:t>chap01’</a:t>
            </a:r>
            <a:r>
              <a:rPr lang="ko-KR" altLang="en-US" sz="1400" dirty="0"/>
              <a:t>을 입력하고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일반 프로젝트로 생성하기 위해 </a:t>
            </a:r>
            <a:r>
              <a:rPr lang="en-US" altLang="ko-KR" sz="1400" dirty="0"/>
              <a:t>[Create module-info.java file]</a:t>
            </a:r>
            <a:r>
              <a:rPr lang="ko-KR" altLang="en-US" sz="1400" dirty="0"/>
              <a:t>을 체크 해제한다</a:t>
            </a:r>
            <a:r>
              <a:rPr lang="en-US" altLang="ko-KR" sz="1400" dirty="0"/>
              <a:t>. </a:t>
            </a:r>
            <a:r>
              <a:rPr lang="ko-KR" altLang="en-US" sz="1400" dirty="0"/>
              <a:t>나머지는 다음과 같이 기존 설정을 유지한 채 </a:t>
            </a:r>
            <a:r>
              <a:rPr lang="en-US" altLang="ko-KR" sz="1400" dirty="0"/>
              <a:t>[Finish]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5362" name="Picture 2" descr="eclipse new java project">
            <a:extLst>
              <a:ext uri="{FF2B5EF4-FFF2-40B4-BE49-F238E27FC236}">
                <a16:creationId xmlns:a16="http://schemas.microsoft.com/office/drawing/2014/main" id="{6CF6D244-B036-E88A-EA29-9521A968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8" y="1152704"/>
            <a:ext cx="4720099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09BA5-343B-AA4A-3783-0701C25FE9B8}"/>
              </a:ext>
            </a:extLst>
          </p:cNvPr>
          <p:cNvSpPr txBox="1"/>
          <p:nvPr/>
        </p:nvSpPr>
        <p:spPr>
          <a:xfrm>
            <a:off x="4954591" y="2813739"/>
            <a:ext cx="7507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[Project name] </a:t>
            </a:r>
            <a:r>
              <a:rPr lang="ko-KR" altLang="en-US" sz="1600" dirty="0"/>
              <a:t>입력란에 새로운 프로젝트명 ‘</a:t>
            </a:r>
            <a:r>
              <a:rPr lang="en-US" altLang="ko-KR" sz="1600" dirty="0"/>
              <a:t>chap01’</a:t>
            </a:r>
            <a:r>
              <a:rPr lang="ko-KR" altLang="en-US" sz="1600" dirty="0"/>
              <a:t>을 입력한다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② [Location] </a:t>
            </a:r>
            <a:r>
              <a:rPr lang="ko-KR" altLang="en-US" sz="1600" dirty="0"/>
              <a:t>입력란에서 프로젝트 폴더 생성 경로를 확인한다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③ [JRE]</a:t>
            </a:r>
            <a:r>
              <a:rPr lang="ko-KR" altLang="en-US" sz="1600" dirty="0"/>
              <a:t>에서 사용할 </a:t>
            </a:r>
            <a:r>
              <a:rPr lang="en-US" altLang="ko-KR" sz="1600" dirty="0"/>
              <a:t>Java </a:t>
            </a:r>
            <a:r>
              <a:rPr lang="ko-KR" altLang="en-US" sz="1600" dirty="0"/>
              <a:t>버전으로 ‘</a:t>
            </a:r>
            <a:r>
              <a:rPr lang="en-US" altLang="ko-KR" sz="1600" dirty="0"/>
              <a:t>JavaSE-21’</a:t>
            </a:r>
            <a:r>
              <a:rPr lang="ko-KR" altLang="en-US" sz="1600" dirty="0"/>
              <a:t>을 선택한다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④ [Project layout]</a:t>
            </a:r>
            <a:r>
              <a:rPr lang="ko-KR" altLang="en-US" sz="1600" dirty="0"/>
              <a:t>은 기본적으로 자바 소스 파일</a:t>
            </a:r>
            <a:r>
              <a:rPr lang="en-US" altLang="ko-KR" sz="1600" dirty="0"/>
              <a:t>(.java)</a:t>
            </a:r>
            <a:r>
              <a:rPr lang="ko-KR" altLang="en-US" sz="1600" dirty="0"/>
              <a:t>과 </a:t>
            </a:r>
            <a:r>
              <a:rPr lang="ko-KR" altLang="en-US" sz="1600" dirty="0" err="1"/>
              <a:t>컴파일된</a:t>
            </a:r>
            <a:r>
              <a:rPr lang="ko-KR" altLang="en-US" sz="1600" dirty="0"/>
              <a:t> 바이트 코드 파일</a:t>
            </a:r>
            <a:r>
              <a:rPr lang="en-US" altLang="ko-KR" sz="1600" dirty="0"/>
              <a:t>(.class)</a:t>
            </a:r>
            <a:r>
              <a:rPr lang="ko-KR" altLang="en-US" sz="1600" dirty="0"/>
              <a:t>을 분리해서 저장하도록 </a:t>
            </a:r>
            <a:r>
              <a:rPr lang="ko-KR" altLang="en-US" sz="1600" dirty="0" err="1"/>
              <a:t>설정되어있다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⑤ [Module]</a:t>
            </a:r>
            <a:r>
              <a:rPr lang="ko-KR" altLang="en-US" sz="1600" dirty="0"/>
              <a:t>에서 </a:t>
            </a:r>
            <a:r>
              <a:rPr lang="en-US" altLang="ko-KR" sz="1600" dirty="0"/>
              <a:t>[Create module-info.java file]</a:t>
            </a:r>
            <a:r>
              <a:rPr lang="ko-KR" altLang="en-US" sz="1600" dirty="0"/>
              <a:t>을 체크 해제한다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AA0463-6A8D-33CD-1C38-641F8D63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9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888AF-8F72-DCC2-B12C-8E3990DA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AB0D-9BB3-E996-0F04-4BA82382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Hello.java </a:t>
            </a:r>
            <a:r>
              <a:rPr lang="ko-KR" altLang="en-US" sz="1400" dirty="0"/>
              <a:t>소스 파일을 생성하고</a:t>
            </a:r>
            <a:r>
              <a:rPr lang="en-US" altLang="ko-KR" sz="1400" dirty="0"/>
              <a:t>, “Hello, Java”</a:t>
            </a:r>
            <a:r>
              <a:rPr lang="ko-KR" altLang="en-US" sz="1400" dirty="0"/>
              <a:t>를 출력하는 코드를 작성해본다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01 Package Explorer </a:t>
            </a:r>
            <a:r>
              <a:rPr lang="ko-KR" altLang="en-US" sz="1400" dirty="0"/>
              <a:t>뷰에서 </a:t>
            </a:r>
            <a:r>
              <a:rPr lang="en-US" altLang="ko-KR" sz="1400" dirty="0"/>
              <a:t>chap01 </a:t>
            </a:r>
            <a:r>
              <a:rPr lang="ko-KR" altLang="en-US" sz="1400" dirty="0"/>
              <a:t>프로젝트의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 </a:t>
            </a:r>
            <a:r>
              <a:rPr lang="ko-KR" altLang="en-US" sz="1400" dirty="0"/>
              <a:t>폴더를 선택하고 마우스 오른쪽 버튼을 클릭한 후 </a:t>
            </a:r>
            <a:r>
              <a:rPr lang="en-US" altLang="ko-KR" sz="1400" dirty="0"/>
              <a:t>[New] – [Package]</a:t>
            </a:r>
            <a:r>
              <a:rPr lang="ko-KR" altLang="en-US" sz="1400" dirty="0"/>
              <a:t>를 선택한다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4338" name="Picture 2" descr="eclipse package explorer new package">
            <a:extLst>
              <a:ext uri="{FF2B5EF4-FFF2-40B4-BE49-F238E27FC236}">
                <a16:creationId xmlns:a16="http://schemas.microsoft.com/office/drawing/2014/main" id="{9E91C93D-C2DA-C9B7-5CB0-D95CECDF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0225"/>
            <a:ext cx="109728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1D610-0467-4DDA-9EBB-9D1098BE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91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101A-405C-A987-78EC-41E8A00B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4FA60-3BFB-5652-3C1D-6D4B38D6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[New Java Package] </a:t>
            </a:r>
            <a:r>
              <a:rPr lang="ko-KR" altLang="en-US" sz="1400" dirty="0"/>
              <a:t>대화상자에서 </a:t>
            </a:r>
            <a:r>
              <a:rPr lang="en-US" altLang="ko-KR" sz="1400" dirty="0"/>
              <a:t>[Name] </a:t>
            </a:r>
            <a:r>
              <a:rPr lang="ko-KR" altLang="en-US" sz="1400" dirty="0"/>
              <a:t>입력란에 패키지 이름으로 ‘</a:t>
            </a:r>
            <a:r>
              <a:rPr lang="en-US" altLang="ko-KR" sz="1400" dirty="0"/>
              <a:t>sec03.exam01’</a:t>
            </a:r>
            <a:r>
              <a:rPr lang="ko-KR" altLang="en-US" sz="1400" dirty="0"/>
              <a:t>을 입력하고 </a:t>
            </a:r>
            <a:r>
              <a:rPr lang="en-US" altLang="ko-KR" sz="1400" dirty="0"/>
              <a:t>[Finish]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3314" name="Picture 2" descr="New Java Package">
            <a:extLst>
              <a:ext uri="{FF2B5EF4-FFF2-40B4-BE49-F238E27FC236}">
                <a16:creationId xmlns:a16="http://schemas.microsoft.com/office/drawing/2014/main" id="{F4B8E161-FEBF-2AE5-CACB-597896B2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876300"/>
            <a:ext cx="73914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90E5AE-6613-69A2-9E75-3F24E92A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9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5F09-8C70-9536-E336-396ECB1DF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B9283-2B03-675B-B4C3-E58F8C67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en-US" altLang="ko-KR" sz="1400" dirty="0"/>
              <a:t>Package Explorer </a:t>
            </a:r>
            <a:r>
              <a:rPr lang="ko-KR" altLang="en-US" sz="1400" dirty="0"/>
              <a:t>뷰에서 </a:t>
            </a:r>
            <a:r>
              <a:rPr lang="en-US" altLang="ko-KR" sz="1400" dirty="0"/>
              <a:t>sec03.exam01 </a:t>
            </a:r>
            <a:r>
              <a:rPr lang="ko-KR" altLang="en-US" sz="1400" dirty="0"/>
              <a:t>패키지를 선택하고 마우스 오른쪽 버튼을 클릭한 후 </a:t>
            </a:r>
            <a:r>
              <a:rPr lang="en-US" altLang="ko-KR" sz="1400" dirty="0"/>
              <a:t>[New] – [Class]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선택합한다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2290" name="Picture 2" descr="eclipse package explorer new class">
            <a:extLst>
              <a:ext uri="{FF2B5EF4-FFF2-40B4-BE49-F238E27FC236}">
                <a16:creationId xmlns:a16="http://schemas.microsoft.com/office/drawing/2014/main" id="{ECB9EC0F-575E-8E3A-53BE-BA70D2EF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12192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C85CFD-9E8B-C77A-9705-F70814B9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94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16E5-918A-F8CE-0ADA-EC5A25BC0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82704-20F2-5C49-FD96-C2F68B5E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[New Java Class] </a:t>
            </a:r>
            <a:r>
              <a:rPr lang="ko-KR" altLang="en-US" sz="1400" dirty="0"/>
              <a:t>대화상자에서 </a:t>
            </a:r>
            <a:r>
              <a:rPr lang="en-US" altLang="ko-KR" sz="1400" dirty="0"/>
              <a:t>[Name] </a:t>
            </a:r>
            <a:r>
              <a:rPr lang="ko-KR" altLang="en-US" sz="1400" dirty="0"/>
              <a:t>입력란에 클래스 이름인 ‘</a:t>
            </a:r>
            <a:r>
              <a:rPr lang="en-US" altLang="ko-KR" sz="1400" dirty="0"/>
              <a:t>Hello’</a:t>
            </a:r>
            <a:r>
              <a:rPr lang="ko-KR" altLang="en-US" sz="1400" dirty="0"/>
              <a:t>를 입력합니다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main() </a:t>
            </a:r>
            <a:r>
              <a:rPr lang="ko-KR" altLang="en-US" sz="1400" dirty="0"/>
              <a:t>메소드를 자동으로 추가하기 위해 </a:t>
            </a:r>
            <a:r>
              <a:rPr lang="en-US" altLang="ko-KR" sz="1400" dirty="0"/>
              <a:t>[public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)]</a:t>
            </a:r>
            <a:r>
              <a:rPr lang="ko-KR" altLang="en-US" sz="1400" dirty="0"/>
              <a:t>를 체크한 후 </a:t>
            </a:r>
            <a:r>
              <a:rPr lang="en-US" altLang="ko-KR" sz="1400" dirty="0"/>
              <a:t>[Finish] 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1266" name="Picture 2" descr="public static void main(String[] args)">
            <a:extLst>
              <a:ext uri="{FF2B5EF4-FFF2-40B4-BE49-F238E27FC236}">
                <a16:creationId xmlns:a16="http://schemas.microsoft.com/office/drawing/2014/main" id="{0D776958-0B29-629A-1926-3AA1686E3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1" y="1097280"/>
            <a:ext cx="5018752" cy="56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86DEA5-E0A1-A025-6819-538426977431}"/>
              </a:ext>
            </a:extLst>
          </p:cNvPr>
          <p:cNvSpPr txBox="1"/>
          <p:nvPr/>
        </p:nvSpPr>
        <p:spPr>
          <a:xfrm>
            <a:off x="5650992" y="2551837"/>
            <a:ext cx="6099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Source folder: </a:t>
            </a:r>
            <a:r>
              <a:rPr lang="ko-KR" altLang="en-US" dirty="0"/>
              <a:t>패키지가 생성될 폴더를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② Package: </a:t>
            </a:r>
            <a:r>
              <a:rPr lang="ko-KR" altLang="en-US" dirty="0"/>
              <a:t>자바 소스 파일이 포함될 패키지를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③ Name: </a:t>
            </a:r>
            <a:r>
              <a:rPr lang="ko-KR" altLang="en-US" dirty="0"/>
              <a:t>자바 소스 파일의 이름이자</a:t>
            </a:r>
            <a:r>
              <a:rPr lang="en-US" altLang="ko-KR" dirty="0"/>
              <a:t>, </a:t>
            </a:r>
            <a:r>
              <a:rPr lang="ko-KR" altLang="en-US" dirty="0"/>
              <a:t>작성할 클래스 이름이다</a:t>
            </a:r>
            <a:r>
              <a:rPr lang="en-US" altLang="ko-KR" dirty="0"/>
              <a:t>. </a:t>
            </a:r>
            <a:r>
              <a:rPr lang="ko-KR" altLang="en-US" dirty="0"/>
              <a:t>항상 첫 글자를 대문자로 작성하는 것이 관례이다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④ 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): </a:t>
            </a:r>
            <a:r>
              <a:rPr lang="ko-KR" altLang="en-US" dirty="0"/>
              <a:t>자바 소스 프로그램을 컴파일한 후 실행하려면 반드시 추가해야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2E7F9-7603-A53B-F07B-ED09DD9D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42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E30D-F6F0-21E2-EAD3-DA4493B04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824F5-4496-C79C-E8A0-4DAF68C8E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Package Explorer </a:t>
            </a:r>
            <a:r>
              <a:rPr lang="ko-KR" altLang="en-US" sz="1400" dirty="0"/>
              <a:t>뷰를 보면 </a:t>
            </a:r>
            <a:r>
              <a:rPr lang="en-US" altLang="ko-KR" sz="1400" dirty="0"/>
              <a:t>sec03.exam01 </a:t>
            </a:r>
            <a:r>
              <a:rPr lang="ko-KR" altLang="en-US" sz="1400" dirty="0"/>
              <a:t>패키지 안에 </a:t>
            </a:r>
            <a:r>
              <a:rPr lang="en-US" altLang="ko-KR" sz="1400" dirty="0"/>
              <a:t>Hello.java </a:t>
            </a:r>
            <a:r>
              <a:rPr lang="ko-KR" altLang="en-US" sz="1400" dirty="0"/>
              <a:t>소스 파일이 생성된 것을 볼 수 있습니다</a:t>
            </a:r>
            <a:r>
              <a:rPr lang="en-US" altLang="ko-KR" sz="1400" dirty="0"/>
              <a:t>. Hello.java </a:t>
            </a:r>
            <a:r>
              <a:rPr lang="ko-KR" altLang="en-US" sz="1400" dirty="0"/>
              <a:t>편집 뷰도 자동으로 같이 열린다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0242" name="Picture 2" descr=".java 소스 파일 생성">
            <a:extLst>
              <a:ext uri="{FF2B5EF4-FFF2-40B4-BE49-F238E27FC236}">
                <a16:creationId xmlns:a16="http://schemas.microsoft.com/office/drawing/2014/main" id="{DD640DF2-3F94-523F-0247-6B8BF18E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44" y="1137061"/>
            <a:ext cx="9498711" cy="53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6549D1-8793-0138-1487-0942AFD1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38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186BA-031A-C88E-1652-D0A9EF24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9A4E8-7FA9-FE1C-C49E-37687DE0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Hello.java </a:t>
            </a:r>
            <a:r>
              <a:rPr lang="ko-KR" altLang="en-US" sz="1400" dirty="0"/>
              <a:t>편집 뷰에서 다음과 같이 작성합니다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작성을 완료한 후 </a:t>
            </a:r>
            <a:r>
              <a:rPr lang="en-US" altLang="ko-KR" sz="1400" dirty="0"/>
              <a:t>[File] – [Save] </a:t>
            </a:r>
            <a:r>
              <a:rPr lang="ko-KR" altLang="en-US" sz="1400" dirty="0"/>
              <a:t>메뉴를 실행하여 소스 파일을 저장하면 자동으로 컴파일이 된다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이클립스는 컴파일을 위한 메뉴가 따로 없다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sec03.exam01;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Hello {</a:t>
            </a:r>
          </a:p>
          <a:p>
            <a:pPr marL="0" indent="0">
              <a:buNone/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Explorer </a:t>
            </a:r>
            <a:r>
              <a:rPr lang="ko-KR" altLang="en-US" sz="1400" dirty="0"/>
              <a:t>뷰에서 소스 파일 </a:t>
            </a:r>
            <a:r>
              <a:rPr lang="en-US" altLang="ko-KR" sz="1400" dirty="0"/>
              <a:t>Hello.java</a:t>
            </a:r>
            <a:r>
              <a:rPr lang="ko-KR" altLang="en-US" sz="1400" dirty="0"/>
              <a:t>를 선택하고 툴 바에서 </a:t>
            </a:r>
            <a:r>
              <a:rPr lang="en-US" altLang="ko-KR" sz="1400" dirty="0"/>
              <a:t>Run</a:t>
            </a:r>
            <a:r>
              <a:rPr lang="ko-KR" altLang="en-US" sz="1400" dirty="0"/>
              <a:t>을 클릭해서 바이트 코드 파일을 실행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6389" name="Picture 5" descr="이클립스 바이트 코드 실행">
            <a:extLst>
              <a:ext uri="{FF2B5EF4-FFF2-40B4-BE49-F238E27FC236}">
                <a16:creationId xmlns:a16="http://schemas.microsoft.com/office/drawing/2014/main" id="{328582B3-5514-4898-CEC1-A4BCF522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68" y="4520661"/>
            <a:ext cx="8055864" cy="22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E55B9-6F6E-ABDB-4DE0-0900912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3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21940-503B-8259-FF5A-91F54952E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65419-0E7C-AC97-AF82-2CAA4AB3E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이클립스 소스 작성과 실행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성공적으로 실행되면 </a:t>
            </a:r>
            <a:r>
              <a:rPr lang="en-US" altLang="ko-KR" sz="1400" dirty="0"/>
              <a:t>Console </a:t>
            </a:r>
            <a:r>
              <a:rPr lang="ko-KR" altLang="en-US" sz="1400" dirty="0"/>
              <a:t>뷰에 “</a:t>
            </a:r>
            <a:r>
              <a:rPr lang="en-US" altLang="ko-KR" sz="1400" dirty="0"/>
              <a:t>Hello, Java”</a:t>
            </a:r>
            <a:r>
              <a:rPr lang="ko-KR" altLang="en-US" sz="1400" dirty="0"/>
              <a:t>가 출력된다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9218" name="Picture 2" descr="이클립스 콘솔 뷰">
            <a:extLst>
              <a:ext uri="{FF2B5EF4-FFF2-40B4-BE49-F238E27FC236}">
                <a16:creationId xmlns:a16="http://schemas.microsoft.com/office/drawing/2014/main" id="{17E45DD0-F9C0-7BD0-4211-4AE51777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295525"/>
            <a:ext cx="118300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AD048D-B388-91DD-6635-1CC3BDA8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022E-17D5-3158-AC2B-5AAE36D6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4AF97-CA1A-4515-3818-50FC804E5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JDK(Java Development Kit)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JDK(Java Development Kit)</a:t>
            </a:r>
            <a:r>
              <a:rPr lang="ko-KR" altLang="en-US" sz="1400" dirty="0"/>
              <a:t>는 자바 프로그램을 개발하고 실행하는 데 필요한 도구들이 모여 있는 소프트웨어 개발 키트</a:t>
            </a:r>
            <a:r>
              <a:rPr lang="en-US" altLang="ko-KR" sz="1400" dirty="0"/>
              <a:t>(SDK)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자바 애플리케이션을 개발하려면 반드시 </a:t>
            </a:r>
            <a:r>
              <a:rPr lang="en-US" altLang="ko-KR" sz="1400" dirty="0"/>
              <a:t>JDK</a:t>
            </a:r>
            <a:r>
              <a:rPr lang="ko-KR" altLang="en-US" sz="1400" dirty="0"/>
              <a:t>가 필요하다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JDK</a:t>
            </a:r>
            <a:r>
              <a:rPr lang="ko-KR" altLang="en-US" sz="1400" b="1" dirty="0"/>
              <a:t>의 주요 구성 요소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JVM (Java Virtual Machine)</a:t>
            </a:r>
          </a:p>
          <a:p>
            <a:pPr marL="0" indent="0">
              <a:buNone/>
            </a:pPr>
            <a:r>
              <a:rPr lang="en-US" altLang="ko-KR" sz="1400" dirty="0"/>
              <a:t>JVM</a:t>
            </a:r>
            <a:r>
              <a:rPr lang="ko-KR" altLang="en-US" sz="1400" dirty="0"/>
              <a:t>은 자바 바이트코드를 실행하는 가상 </a:t>
            </a:r>
            <a:r>
              <a:rPr lang="ko-KR" altLang="en-US" sz="1400" dirty="0" err="1"/>
              <a:t>머신이다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자바 프로그램을 실행하려면 </a:t>
            </a:r>
            <a:r>
              <a:rPr lang="en-US" altLang="ko-KR" sz="1400" dirty="0"/>
              <a:t>JVM</a:t>
            </a:r>
            <a:r>
              <a:rPr lang="ko-KR" altLang="en-US" sz="1400" dirty="0"/>
              <a:t>이 필요하다</a:t>
            </a:r>
            <a:r>
              <a:rPr lang="en-US" altLang="ko-KR" sz="1400" dirty="0"/>
              <a:t>. JVM</a:t>
            </a:r>
            <a:r>
              <a:rPr lang="ko-KR" altLang="en-US" sz="1400" dirty="0"/>
              <a:t>은 플랫폼 독립적으로 자바 프로그램을 실행할 수 있게 해준다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JRE (Java Runtime Environment)</a:t>
            </a:r>
          </a:p>
          <a:p>
            <a:pPr marL="0" indent="0">
              <a:buNone/>
            </a:pPr>
            <a:r>
              <a:rPr lang="en-US" altLang="ko-KR" sz="1400" dirty="0"/>
              <a:t>JRE</a:t>
            </a:r>
            <a:r>
              <a:rPr lang="ko-KR" altLang="en-US" sz="1400" dirty="0"/>
              <a:t>는 자바 프로그램을 실행할 수 있는 환경을 제공한다</a:t>
            </a:r>
            <a:r>
              <a:rPr lang="en-US" altLang="ko-KR" sz="1400" dirty="0"/>
              <a:t>. JDK</a:t>
            </a:r>
            <a:r>
              <a:rPr lang="ko-KR" altLang="en-US" sz="1400" dirty="0"/>
              <a:t>에는 </a:t>
            </a:r>
            <a:r>
              <a:rPr lang="en-US" altLang="ko-KR" sz="1400" dirty="0"/>
              <a:t>JRE</a:t>
            </a:r>
            <a:r>
              <a:rPr lang="ko-KR" altLang="en-US" sz="1400" dirty="0"/>
              <a:t>가 포함되어 있어 자바 프로그램을 개발하고 실행할 수 있다</a:t>
            </a:r>
            <a:r>
              <a:rPr lang="en-US" altLang="ko-KR" sz="1400" dirty="0"/>
              <a:t>. JRE</a:t>
            </a:r>
            <a:r>
              <a:rPr lang="ko-KR" altLang="en-US" sz="1400" dirty="0"/>
              <a:t>는 </a:t>
            </a:r>
            <a:r>
              <a:rPr lang="en-US" altLang="ko-KR" sz="1400" dirty="0"/>
              <a:t>JVM</a:t>
            </a:r>
            <a:r>
              <a:rPr lang="ko-KR" altLang="en-US" sz="1400" dirty="0"/>
              <a:t>과 자바 표준 라이브러리</a:t>
            </a:r>
            <a:r>
              <a:rPr lang="en-US" altLang="ko-KR" sz="1400" dirty="0"/>
              <a:t>(Java API)</a:t>
            </a:r>
            <a:r>
              <a:rPr lang="ko-KR" altLang="en-US" sz="1400" dirty="0"/>
              <a:t>를 포함한다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컴파일러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자바 소스 코드</a:t>
            </a:r>
            <a:r>
              <a:rPr lang="en-US" altLang="ko-KR" sz="1400" dirty="0"/>
              <a:t>(.java 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를 바이트 코드</a:t>
            </a:r>
            <a:r>
              <a:rPr lang="en-US" altLang="ko-KR" sz="1400" dirty="0"/>
              <a:t>(.class 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로 변환하는 컴파일러이다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자바 프로그램을 실행하려면 먼저 </a:t>
            </a:r>
            <a:r>
              <a:rPr lang="en-US" altLang="ko-KR" sz="1400" dirty="0" err="1"/>
              <a:t>javac</a:t>
            </a:r>
            <a:r>
              <a:rPr lang="en-US" altLang="ko-KR" sz="1400" dirty="0"/>
              <a:t> </a:t>
            </a:r>
            <a:r>
              <a:rPr lang="ko-KR" altLang="en-US" sz="1400" dirty="0"/>
              <a:t>명령어로 컴파일해야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</a:t>
            </a:r>
            <a:r>
              <a:rPr lang="ko-KR" altLang="en-US" sz="1400" dirty="0" err="1"/>
              <a:t>실행기</a:t>
            </a:r>
            <a:r>
              <a:rPr lang="ko-KR" altLang="en-US" sz="1400" dirty="0"/>
              <a:t> </a:t>
            </a:r>
            <a:r>
              <a:rPr lang="en-US" altLang="ko-KR" sz="1400" dirty="0"/>
              <a:t>(java)</a:t>
            </a:r>
          </a:p>
          <a:p>
            <a:pPr marL="0" indent="0">
              <a:buNone/>
            </a:pPr>
            <a:r>
              <a:rPr lang="en-US" altLang="ko-KR" sz="1400" dirty="0"/>
              <a:t>java </a:t>
            </a:r>
            <a:r>
              <a:rPr lang="ko-KR" altLang="en-US" sz="1400" dirty="0"/>
              <a:t>명령어는 바이트 코드 파일</a:t>
            </a:r>
            <a:r>
              <a:rPr lang="en-US" altLang="ko-KR" sz="1400" dirty="0"/>
              <a:t>(.class)</a:t>
            </a:r>
            <a:r>
              <a:rPr lang="ko-KR" altLang="en-US" sz="1400" dirty="0"/>
              <a:t>을 실행하는 도구이다</a:t>
            </a:r>
            <a:r>
              <a:rPr lang="en-US" altLang="ko-KR" sz="1400" dirty="0"/>
              <a:t>. java </a:t>
            </a:r>
            <a:r>
              <a:rPr lang="ko-KR" altLang="en-US" sz="1400" dirty="0"/>
              <a:t>명령어를 사용하여 자바 프로그램을 실행한다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</a:t>
            </a:r>
            <a:r>
              <a:rPr lang="en-US" altLang="ko-KR" sz="1400" dirty="0"/>
              <a:t>API </a:t>
            </a:r>
            <a:r>
              <a:rPr lang="ko-KR" altLang="en-US" sz="1400" dirty="0"/>
              <a:t>라이브러리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프로그램에서 자주 사용하는 클래스와 메서드들이 포함되어 있는 라이브러리이다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파일 입출력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통신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구조 등을 위한 클래스들이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CEAC9-0406-CE37-B217-60EEAA9D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65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02B8-4046-0AA4-3E4F-594BC962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FF25A-5CF8-1508-C28E-5F96193F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/>
              <a:t>프로그램 소스 분석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sec03.exam01;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Hello {</a:t>
            </a:r>
          </a:p>
          <a:p>
            <a:pPr marL="0" indent="0">
              <a:buNone/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중괄호 </a:t>
            </a:r>
            <a:r>
              <a:rPr lang="en-US" altLang="ko-KR" sz="1400" dirty="0"/>
              <a:t>{} </a:t>
            </a:r>
            <a:r>
              <a:rPr lang="ko-KR" altLang="en-US" sz="1400" dirty="0"/>
              <a:t>블록의 앞부분인 </a:t>
            </a:r>
            <a:r>
              <a:rPr lang="en-US" altLang="ko-KR" sz="1400" dirty="0"/>
              <a:t>public class Hello</a:t>
            </a:r>
            <a:r>
              <a:rPr lang="ko-KR" altLang="en-US" sz="1400" dirty="0"/>
              <a:t>를 클래스 선언부라고 한다</a:t>
            </a:r>
            <a:r>
              <a:rPr lang="en-US" altLang="ko-KR" sz="1400" dirty="0"/>
              <a:t>. public class</a:t>
            </a:r>
            <a:r>
              <a:rPr lang="ko-KR" altLang="en-US" sz="1400" dirty="0"/>
              <a:t>는 공개 클래스라는 뜻이고</a:t>
            </a:r>
            <a:r>
              <a:rPr lang="en-US" altLang="ko-KR" sz="1400" dirty="0"/>
              <a:t>, Hello</a:t>
            </a:r>
            <a:r>
              <a:rPr lang="ko-KR" altLang="en-US" sz="1400" dirty="0"/>
              <a:t>는 클래스 이름이다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클래스 이름은 소스 파일명과 동일해야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대소문자도 일치해야 한다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클래스는 필드 또는 메소드를 포함하는 블록</a:t>
            </a:r>
            <a:r>
              <a:rPr lang="en-US" altLang="ko-KR" sz="1400" dirty="0"/>
              <a:t>, </a:t>
            </a:r>
            <a:r>
              <a:rPr lang="ko-KR" altLang="en-US" sz="1400" dirty="0"/>
              <a:t>메소드는 어떤 일을 처리하는 실행문들을 모아 놓은 블록을 말한다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javac</a:t>
            </a:r>
            <a:r>
              <a:rPr lang="en-US" altLang="ko-KR" sz="1400" dirty="0"/>
              <a:t> </a:t>
            </a:r>
            <a:r>
              <a:rPr lang="ko-KR" altLang="en-US" sz="1400" dirty="0"/>
              <a:t>명령어로 컴파일하면 클래스 이름에 </a:t>
            </a:r>
            <a:r>
              <a:rPr lang="en-US" altLang="ko-KR" sz="1400" dirty="0"/>
              <a:t>.class</a:t>
            </a:r>
            <a:r>
              <a:rPr lang="ko-KR" altLang="en-US" sz="1400" dirty="0"/>
              <a:t>가 붙어 바이트 코드 파일이 생성된다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일반적으로 </a:t>
            </a:r>
            <a:r>
              <a:rPr lang="en-US" altLang="ko-KR" sz="1400" dirty="0" err="1"/>
              <a:t>Hello.class</a:t>
            </a:r>
            <a:r>
              <a:rPr lang="ko-KR" altLang="en-US" sz="1400" dirty="0"/>
              <a:t>를 </a:t>
            </a:r>
            <a:r>
              <a:rPr lang="en-US" altLang="ko-KR" sz="1400" dirty="0"/>
              <a:t>Hello </a:t>
            </a:r>
            <a:r>
              <a:rPr lang="ko-KR" altLang="en-US" sz="1400" dirty="0"/>
              <a:t>바이트 코드 파일이라고 부르지 않고 </a:t>
            </a:r>
            <a:r>
              <a:rPr lang="en-US" altLang="ko-KR" sz="1400" dirty="0"/>
              <a:t>Hello </a:t>
            </a:r>
            <a:r>
              <a:rPr lang="ko-KR" altLang="en-US" sz="1400" dirty="0"/>
              <a:t>클래스라고 간단히 부른다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java </a:t>
            </a:r>
            <a:r>
              <a:rPr lang="ko-KR" altLang="en-US" sz="1400" dirty="0"/>
              <a:t>명령어로 바이트 코드 파일을 실행하려면 클래스 블록 내부에 다음과 같은 </a:t>
            </a:r>
            <a:r>
              <a:rPr lang="en-US" altLang="ko-KR" sz="1400" dirty="0"/>
              <a:t>main() </a:t>
            </a:r>
            <a:r>
              <a:rPr lang="ko-KR" altLang="en-US" sz="1400" dirty="0"/>
              <a:t>메소드 블록을 가지고 있어야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중괄호 </a:t>
            </a:r>
            <a:r>
              <a:rPr lang="en-US" altLang="ko-KR" sz="1400" dirty="0"/>
              <a:t>{} </a:t>
            </a:r>
            <a:r>
              <a:rPr lang="ko-KR" altLang="en-US" sz="1400" dirty="0"/>
              <a:t>블록의 앞부분인 </a:t>
            </a:r>
            <a:r>
              <a:rPr lang="en-US" altLang="ko-KR" sz="1400" dirty="0"/>
              <a:t>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</a:t>
            </a:r>
            <a:r>
              <a:rPr lang="ko-KR" altLang="en-US" sz="1400" dirty="0"/>
              <a:t>를 메소드 선언부라고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그리고 괄호 </a:t>
            </a:r>
            <a:r>
              <a:rPr lang="en-US" altLang="ko-KR" sz="1400" dirty="0"/>
              <a:t>() </a:t>
            </a:r>
            <a:r>
              <a:rPr lang="ko-KR" altLang="en-US" sz="1400" dirty="0"/>
              <a:t>바로 앞의 </a:t>
            </a:r>
            <a:r>
              <a:rPr lang="en-US" altLang="ko-KR" sz="1400" dirty="0"/>
              <a:t>main</a:t>
            </a:r>
            <a:r>
              <a:rPr lang="ko-KR" altLang="en-US" sz="1400" dirty="0"/>
              <a:t>은 메소드 이름이다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java </a:t>
            </a:r>
            <a:r>
              <a:rPr lang="ko-KR" altLang="en-US" sz="1400" dirty="0"/>
              <a:t>명령어로 바이트 코드 파일을 실행하면 제일 먼저 </a:t>
            </a:r>
            <a:r>
              <a:rPr lang="en-US" altLang="ko-KR" sz="1400" dirty="0"/>
              <a:t>main() </a:t>
            </a:r>
            <a:r>
              <a:rPr lang="ko-KR" altLang="en-US" sz="1400" dirty="0"/>
              <a:t>메소드를 찾아 블록 내부를 실행한다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D33209-52AE-87E0-063A-8E9002BB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40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7C66-A627-4DEC-EE85-90463281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ADB28-B871-3FCD-406E-C33FE6056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코드 주석 달기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주석은 프로그램 실행과는 상관업이 코드에 설명을 붙인 것이다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ex)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sec03.exam01;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Hello {</a:t>
            </a:r>
          </a:p>
          <a:p>
            <a:pPr marL="0" indent="0">
              <a:buNone/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Java2");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이때 </a:t>
            </a:r>
            <a:r>
              <a:rPr lang="ko-KR" altLang="en-US" sz="1400" dirty="0" err="1"/>
              <a:t>주석처리된</a:t>
            </a:r>
            <a:r>
              <a:rPr lang="ko-KR" altLang="en-US" sz="1400" dirty="0"/>
              <a:t> 부분은 실행되지 않음으로 </a:t>
            </a:r>
            <a:r>
              <a:rPr lang="en-US" altLang="ko-KR" sz="1400" dirty="0"/>
              <a:t>Hello, Java2</a:t>
            </a:r>
            <a:r>
              <a:rPr lang="ko-KR" altLang="en-US" sz="1400" dirty="0"/>
              <a:t>는 출력되지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DFCF98-EE6A-2B9E-687A-D60A0278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161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5F1F2-12AC-A34C-BE6D-C14ACA9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7C66A-49D4-5184-7738-B221166F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코드 주석 달기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주석은 프로그램 실행과는 상관업이 코드에 설명을 붙인 것이다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ex)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sec03.exam01;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Hello {</a:t>
            </a:r>
          </a:p>
          <a:p>
            <a:pPr marL="0" indent="0">
              <a:buNone/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Java2");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//</a:t>
            </a:r>
            <a:r>
              <a:rPr lang="ko-KR" altLang="en-US" sz="1400" dirty="0"/>
              <a:t>행 주석 </a:t>
            </a:r>
            <a:r>
              <a:rPr lang="en-US" altLang="ko-KR" sz="1400" dirty="0">
                <a:sym typeface="Wingdings" panose="05000000000000000000" pitchFamily="2" charset="2"/>
              </a:rPr>
              <a:t> //</a:t>
            </a:r>
            <a:r>
              <a:rPr lang="ko-KR" altLang="en-US" sz="1400" dirty="0">
                <a:sym typeface="Wingdings" panose="05000000000000000000" pitchFamily="2" charset="2"/>
              </a:rPr>
              <a:t>부터 행 끝까지 주석처리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</a:p>
          <a:p>
            <a:pPr marL="0" indent="0">
              <a:buNone/>
            </a:pPr>
            <a:r>
              <a:rPr lang="en-US" altLang="ko-KR" sz="1400" dirty="0"/>
              <a:t>/* </a:t>
            </a:r>
            <a:r>
              <a:rPr lang="ko-KR" altLang="en-US" sz="1400" dirty="0"/>
              <a:t>범위 주석</a:t>
            </a:r>
            <a:r>
              <a:rPr lang="en-US" altLang="ko-KR" sz="1400" dirty="0"/>
              <a:t>*/ </a:t>
            </a:r>
            <a:r>
              <a:rPr lang="en-US" altLang="ko-KR" sz="1400" dirty="0">
                <a:sym typeface="Wingdings" panose="05000000000000000000" pitchFamily="2" charset="2"/>
              </a:rPr>
              <a:t> /*</a:t>
            </a:r>
            <a:r>
              <a:rPr lang="ko-KR" altLang="en-US" sz="1400" dirty="0"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ym typeface="Wingdings" panose="05000000000000000000" pitchFamily="2" charset="2"/>
              </a:rPr>
              <a:t>*/</a:t>
            </a:r>
            <a:r>
              <a:rPr lang="ko-KR" altLang="en-US" sz="1400" dirty="0">
                <a:sym typeface="Wingdings" panose="05000000000000000000" pitchFamily="2" charset="2"/>
              </a:rPr>
              <a:t>사이 모두 주석처리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단 문자열 내부에는 주석처리가 불가능하다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ex)</a:t>
            </a:r>
          </a:p>
          <a:p>
            <a:pPr marL="0" indent="0">
              <a:buNone/>
            </a:pP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	/*</a:t>
            </a:r>
            <a:r>
              <a:rPr lang="ko-KR" altLang="en-US" sz="1400" dirty="0"/>
              <a:t>주석처리불가</a:t>
            </a:r>
            <a:r>
              <a:rPr lang="en-US" altLang="ko-KR" sz="1400" dirty="0"/>
              <a:t>*/	");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1E029F-27D6-EB8D-5227-C963A489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19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1AFA0-FBD1-E6B4-53C0-97F8E1DAF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56FCD-4439-23CC-F79C-0C23242D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실행문과 세미콜론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main()</a:t>
            </a:r>
            <a:r>
              <a:rPr lang="ko-KR" altLang="en-US" sz="1400" dirty="0"/>
              <a:t>메소드 블록 내부에는 다양한 실행문이 실행된다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package sec03.exam01;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Hello {</a:t>
            </a:r>
          </a:p>
          <a:p>
            <a:pPr marL="0" indent="0">
              <a:buNone/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</a:p>
          <a:p>
            <a:pPr marL="0" indent="0">
              <a:buNone/>
            </a:pPr>
            <a:r>
              <a:rPr lang="en-US" altLang="ko-KR" sz="1400" dirty="0"/>
              <a:t>	} 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i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Java");</a:t>
            </a:r>
            <a:r>
              <a:rPr lang="ko-KR" altLang="en-US" sz="1400" dirty="0"/>
              <a:t>은 괄호</a:t>
            </a:r>
            <a:r>
              <a:rPr lang="en-US" altLang="ko-KR" sz="1400" dirty="0"/>
              <a:t>()</a:t>
            </a:r>
            <a:r>
              <a:rPr lang="ko-KR" altLang="en-US" sz="1400" dirty="0"/>
              <a:t>안을 출력하는 실행문이다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실행문</a:t>
            </a:r>
            <a:r>
              <a:rPr lang="ko-KR" altLang="en-US" sz="1400" dirty="0"/>
              <a:t> 끝에는 반드시 세미콜론</a:t>
            </a:r>
            <a:r>
              <a:rPr lang="en-US" altLang="ko-KR" sz="1400" dirty="0"/>
              <a:t>;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붙여야한다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93F909-5AD2-C712-AF44-A791A02E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13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877B8-DDF2-CC00-E72E-034A1548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EE8A4-A02F-5BD6-B608-50D9C575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JDK</a:t>
            </a:r>
            <a:r>
              <a:rPr lang="ko-KR" altLang="en-US" sz="1400" b="1" dirty="0"/>
              <a:t>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https://www.oracle.com/kr/java/technologies/downloads/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Oracle JDK</a:t>
            </a:r>
            <a:r>
              <a:rPr lang="ko-KR" altLang="en-US" sz="1400" dirty="0"/>
              <a:t>는 위 사이트에서 다운받을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원하는 버전의 </a:t>
            </a:r>
            <a:r>
              <a:rPr lang="en-US" altLang="ko-KR" sz="1400" dirty="0"/>
              <a:t>JDK</a:t>
            </a:r>
            <a:r>
              <a:rPr lang="ko-KR" altLang="en-US" sz="1400" dirty="0"/>
              <a:t>를 고르고</a:t>
            </a:r>
            <a:r>
              <a:rPr lang="en-US" altLang="ko-KR" sz="1400" dirty="0"/>
              <a:t>, </a:t>
            </a:r>
            <a:r>
              <a:rPr lang="ko-KR" altLang="en-US" sz="1400" dirty="0"/>
              <a:t>자신의 개발환경에 해당하는 운영체제를 </a:t>
            </a:r>
            <a:r>
              <a:rPr lang="ko-KR" altLang="en-US" sz="1400" dirty="0" err="1"/>
              <a:t>고른후</a:t>
            </a:r>
            <a:r>
              <a:rPr lang="en-US" altLang="ko-KR" sz="1400" dirty="0"/>
              <a:t>, Installer </a:t>
            </a:r>
            <a:r>
              <a:rPr lang="ko-KR" altLang="en-US" sz="1400" dirty="0"/>
              <a:t>링크를 눌러 다운받는다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9A8A6F-E829-9A79-278E-566B9419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1633"/>
            <a:ext cx="12192000" cy="45763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FEBBF4-E8BC-C2BA-BCC8-A820E868E934}"/>
              </a:ext>
            </a:extLst>
          </p:cNvPr>
          <p:cNvSpPr/>
          <p:nvPr/>
        </p:nvSpPr>
        <p:spPr>
          <a:xfrm>
            <a:off x="738698" y="2184850"/>
            <a:ext cx="628856" cy="5583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337C19-3FC5-E80D-3E9E-BAA5DAE614DD}"/>
              </a:ext>
            </a:extLst>
          </p:cNvPr>
          <p:cNvSpPr/>
          <p:nvPr/>
        </p:nvSpPr>
        <p:spPr>
          <a:xfrm>
            <a:off x="1367554" y="4011466"/>
            <a:ext cx="929610" cy="5583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F7CBAE-6BFB-3FE0-FDC3-50B271C7A335}"/>
              </a:ext>
            </a:extLst>
          </p:cNvPr>
          <p:cNvSpPr/>
          <p:nvPr/>
        </p:nvSpPr>
        <p:spPr>
          <a:xfrm>
            <a:off x="109841" y="5590248"/>
            <a:ext cx="10264147" cy="5583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7C69E0-3515-AD49-C416-F26C60C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1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698F-0477-7453-479F-12BB9AE9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3833B-310A-A6C8-87E0-2931EA8F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JDK</a:t>
            </a:r>
            <a:r>
              <a:rPr lang="ko-KR" altLang="en-US" sz="1400" b="1" dirty="0"/>
              <a:t>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각 화면에서 </a:t>
            </a:r>
            <a:r>
              <a:rPr lang="en-US" altLang="ko-KR" sz="1400" dirty="0"/>
              <a:t>next </a:t>
            </a:r>
            <a:r>
              <a:rPr lang="ko-KR" altLang="en-US" sz="1400" dirty="0"/>
              <a:t>버튼을 누르며 기본 설치를 진행한다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0E0E2A59-0084-9DB1-B435-75A0F87D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78" y="1241898"/>
            <a:ext cx="7704236" cy="56161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6152C-9640-4515-7F84-977C31A7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8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DDC2-30DD-556C-68E0-7D18A5FF4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C5BB6-294B-5AA9-2E87-7CAFD495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JDK</a:t>
            </a:r>
            <a:r>
              <a:rPr lang="ko-KR" altLang="en-US" sz="1400" b="1" dirty="0"/>
              <a:t>설치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설치가 완료되면 </a:t>
            </a:r>
            <a:r>
              <a:rPr lang="en-US" altLang="ko-KR" sz="1400" dirty="0"/>
              <a:t>JDK</a:t>
            </a:r>
            <a:r>
              <a:rPr lang="ko-KR" altLang="en-US" sz="1400" dirty="0"/>
              <a:t>는 </a:t>
            </a:r>
            <a:r>
              <a:rPr lang="en-US" altLang="ko-KR" sz="1400" dirty="0"/>
              <a:t>C:\Program Files\Java\jdk-21 </a:t>
            </a:r>
            <a:r>
              <a:rPr lang="ko-KR" altLang="en-US" sz="1400" dirty="0"/>
              <a:t>경로에 저장된다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2" name="Picture 2" descr="JDK 21 설치 완료">
            <a:extLst>
              <a:ext uri="{FF2B5EF4-FFF2-40B4-BE49-F238E27FC236}">
                <a16:creationId xmlns:a16="http://schemas.microsoft.com/office/drawing/2014/main" id="{632E0BFE-9CCF-A88D-7593-18E09370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945" y="1472749"/>
            <a:ext cx="8551536" cy="45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9C628-4DD5-C479-54B5-865BBC33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6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E768F-A71C-0200-1840-C5C8919F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D83BF-3284-5BE7-245A-6AD0CD6D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환경 변수 설정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자바 환경변수를 설정하는 이유는 자바 개발 도구와 애플리케이션이 자바 실행 파일 및 라이브러리를 원활하게 찾고 사용할 수 있도록 경로를 지정하기 위함이다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JDK</a:t>
            </a:r>
            <a:r>
              <a:rPr lang="ko-KR" altLang="en-US" sz="1400" dirty="0"/>
              <a:t>가 설치된 폴더</a:t>
            </a:r>
            <a:r>
              <a:rPr lang="en-US" altLang="ko-KR" sz="1400" dirty="0"/>
              <a:t>(C:\Program Files\Java\jdk-21)</a:t>
            </a:r>
            <a:r>
              <a:rPr lang="ko-KR" altLang="en-US" sz="1400" dirty="0"/>
              <a:t>를 일반적으로 </a:t>
            </a:r>
            <a:r>
              <a:rPr lang="en-US" altLang="ko-KR" sz="1400" dirty="0"/>
              <a:t>JAVA_HOME</a:t>
            </a:r>
            <a:r>
              <a:rPr lang="ko-KR" altLang="en-US" sz="1400" dirty="0"/>
              <a:t>이라고 한다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ko-KR" altLang="en-US" sz="1400" dirty="0"/>
              <a:t>어떤 프로그램은 설치된 </a:t>
            </a:r>
            <a:r>
              <a:rPr lang="en-US" altLang="ko-KR" sz="1400" dirty="0"/>
              <a:t>JDK</a:t>
            </a:r>
            <a:r>
              <a:rPr lang="ko-KR" altLang="en-US" sz="1400" dirty="0"/>
              <a:t>의 위치를 찾을 때 </a:t>
            </a:r>
            <a:r>
              <a:rPr lang="en-US" altLang="ko-KR" sz="1400" dirty="0"/>
              <a:t>JAVA_HOME </a:t>
            </a:r>
            <a:r>
              <a:rPr lang="ko-KR" altLang="en-US" sz="1400" dirty="0"/>
              <a:t>환경 변수를 이용하기 때문에 </a:t>
            </a:r>
            <a:r>
              <a:rPr lang="en-US" altLang="ko-KR" sz="1400" dirty="0"/>
              <a:t>JAVA_HOME </a:t>
            </a:r>
            <a:r>
              <a:rPr lang="ko-KR" altLang="en-US" sz="1400" dirty="0"/>
              <a:t>환경 변수를 만들고</a:t>
            </a:r>
            <a:r>
              <a:rPr lang="en-US" altLang="ko-KR" sz="1400" dirty="0"/>
              <a:t>, JDK </a:t>
            </a:r>
            <a:r>
              <a:rPr lang="ko-KR" altLang="en-US" sz="1400" dirty="0"/>
              <a:t>설치 폴더를 등록하는 것이 좋다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작업 표시줄에서 </a:t>
            </a:r>
            <a:r>
              <a:rPr lang="en-US" altLang="ko-KR" sz="1400" dirty="0"/>
              <a:t>“</a:t>
            </a:r>
            <a:r>
              <a:rPr lang="ko-KR" altLang="en-US" sz="1400" dirty="0"/>
              <a:t>시스템 환경 변수 편집</a:t>
            </a:r>
            <a:r>
              <a:rPr lang="en-US" altLang="ko-KR" sz="1400" dirty="0"/>
              <a:t>＂</a:t>
            </a:r>
            <a:r>
              <a:rPr lang="ko-KR" altLang="en-US" sz="1400" dirty="0"/>
              <a:t>을 클릭해서 실행한다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15370" name="Picture 10" descr="시스템 환경 변수 편집">
            <a:extLst>
              <a:ext uri="{FF2B5EF4-FFF2-40B4-BE49-F238E27FC236}">
                <a16:creationId xmlns:a16="http://schemas.microsoft.com/office/drawing/2014/main" id="{339EACC4-27B1-3820-2E7B-37BFFF46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15" y="3333584"/>
            <a:ext cx="3356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B5D38-DB96-8415-4256-D6D1791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8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D46C-80A2-BA19-920E-45EA46AC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DFF9C-578A-BF1A-5351-87DD2427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시스템 속성 대화상자가 실행되면 고급을 누르고 환경 변수 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11266" name="Picture 2" descr="JAVA_HOME 환경 변수 등록1">
            <a:extLst>
              <a:ext uri="{FF2B5EF4-FFF2-40B4-BE49-F238E27FC236}">
                <a16:creationId xmlns:a16="http://schemas.microsoft.com/office/drawing/2014/main" id="{E1641101-F861-C672-B486-6552C735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89" y="1478943"/>
            <a:ext cx="4152022" cy="461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6706E3-21C9-EF03-C75C-304E4282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31-EE51-42BC-BE5C-5E04C47BC0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8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2564</Words>
  <Application>Microsoft Office PowerPoint</Application>
  <PresentationFormat>와이드스크린</PresentationFormat>
  <Paragraphs>378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Wingdings</vt:lpstr>
      <vt:lpstr>Office 테마</vt:lpstr>
      <vt:lpstr>자바 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노찬희</dc:creator>
  <cp:lastModifiedBy>노찬희</cp:lastModifiedBy>
  <cp:revision>7</cp:revision>
  <dcterms:created xsi:type="dcterms:W3CDTF">2024-11-11T12:34:13Z</dcterms:created>
  <dcterms:modified xsi:type="dcterms:W3CDTF">2024-12-24T09:23:47Z</dcterms:modified>
</cp:coreProperties>
</file>